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3" r:id="rId1"/>
  </p:sldMasterIdLst>
  <p:notesMasterIdLst>
    <p:notesMasterId r:id="rId49"/>
  </p:notesMasterIdLst>
  <p:handoutMasterIdLst>
    <p:handoutMasterId r:id="rId50"/>
  </p:handoutMasterIdLst>
  <p:sldIdLst>
    <p:sldId id="304" r:id="rId2"/>
    <p:sldId id="311" r:id="rId3"/>
    <p:sldId id="322" r:id="rId4"/>
    <p:sldId id="327" r:id="rId5"/>
    <p:sldId id="328" r:id="rId6"/>
    <p:sldId id="340" r:id="rId7"/>
    <p:sldId id="329" r:id="rId8"/>
    <p:sldId id="345" r:id="rId9"/>
    <p:sldId id="346" r:id="rId10"/>
    <p:sldId id="347" r:id="rId11"/>
    <p:sldId id="348" r:id="rId12"/>
    <p:sldId id="349" r:id="rId13"/>
    <p:sldId id="351" r:id="rId14"/>
    <p:sldId id="352" r:id="rId15"/>
    <p:sldId id="353" r:id="rId16"/>
    <p:sldId id="323" r:id="rId17"/>
    <p:sldId id="324" r:id="rId18"/>
    <p:sldId id="325" r:id="rId19"/>
    <p:sldId id="312" r:id="rId20"/>
    <p:sldId id="314" r:id="rId21"/>
    <p:sldId id="315" r:id="rId22"/>
    <p:sldId id="316" r:id="rId23"/>
    <p:sldId id="317" r:id="rId24"/>
    <p:sldId id="313" r:id="rId25"/>
    <p:sldId id="319" r:id="rId26"/>
    <p:sldId id="320" r:id="rId27"/>
    <p:sldId id="321" r:id="rId28"/>
    <p:sldId id="326" r:id="rId29"/>
    <p:sldId id="330" r:id="rId30"/>
    <p:sldId id="332" r:id="rId31"/>
    <p:sldId id="333" r:id="rId32"/>
    <p:sldId id="336" r:id="rId33"/>
    <p:sldId id="338" r:id="rId34"/>
    <p:sldId id="337" r:id="rId35"/>
    <p:sldId id="339" r:id="rId36"/>
    <p:sldId id="341" r:id="rId37"/>
    <p:sldId id="342" r:id="rId38"/>
    <p:sldId id="354" r:id="rId39"/>
    <p:sldId id="355" r:id="rId40"/>
    <p:sldId id="356" r:id="rId41"/>
    <p:sldId id="357" r:id="rId42"/>
    <p:sldId id="358" r:id="rId43"/>
    <p:sldId id="359" r:id="rId44"/>
    <p:sldId id="360" r:id="rId45"/>
    <p:sldId id="361" r:id="rId46"/>
    <p:sldId id="362" r:id="rId47"/>
    <p:sldId id="363" r:id="rId48"/>
  </p:sldIdLst>
  <p:sldSz cx="9144000" cy="6858000" type="screen4x3"/>
  <p:notesSz cx="6858000" cy="9144000"/>
  <p:custDataLst>
    <p:tags r:id="rId51"/>
  </p:custDataLst>
  <p:defaultTextStyle>
    <a:defPPr>
      <a:defRPr lang="en-US"/>
    </a:defPPr>
    <a:lvl1pPr algn="l" defTabSz="457200" rtl="0" fontAlgn="base">
      <a:spcBef>
        <a:spcPct val="0"/>
      </a:spcBef>
      <a:spcAft>
        <a:spcPct val="0"/>
      </a:spcAft>
      <a:defRPr kern="1200">
        <a:solidFill>
          <a:schemeClr val="tx1"/>
        </a:solidFill>
        <a:latin typeface="Corbel" pitchFamily="34" charset="0"/>
        <a:ea typeface="+mn-ea"/>
        <a:cs typeface="Arial" charset="0"/>
      </a:defRPr>
    </a:lvl1pPr>
    <a:lvl2pPr marL="457200" algn="l" defTabSz="457200" rtl="0" fontAlgn="base">
      <a:spcBef>
        <a:spcPct val="0"/>
      </a:spcBef>
      <a:spcAft>
        <a:spcPct val="0"/>
      </a:spcAft>
      <a:defRPr kern="1200">
        <a:solidFill>
          <a:schemeClr val="tx1"/>
        </a:solidFill>
        <a:latin typeface="Corbel" pitchFamily="34" charset="0"/>
        <a:ea typeface="+mn-ea"/>
        <a:cs typeface="Arial" charset="0"/>
      </a:defRPr>
    </a:lvl2pPr>
    <a:lvl3pPr marL="914400" algn="l" defTabSz="457200" rtl="0" fontAlgn="base">
      <a:spcBef>
        <a:spcPct val="0"/>
      </a:spcBef>
      <a:spcAft>
        <a:spcPct val="0"/>
      </a:spcAft>
      <a:defRPr kern="1200">
        <a:solidFill>
          <a:schemeClr val="tx1"/>
        </a:solidFill>
        <a:latin typeface="Corbel" pitchFamily="34" charset="0"/>
        <a:ea typeface="+mn-ea"/>
        <a:cs typeface="Arial" charset="0"/>
      </a:defRPr>
    </a:lvl3pPr>
    <a:lvl4pPr marL="1371600" algn="l" defTabSz="457200" rtl="0" fontAlgn="base">
      <a:spcBef>
        <a:spcPct val="0"/>
      </a:spcBef>
      <a:spcAft>
        <a:spcPct val="0"/>
      </a:spcAft>
      <a:defRPr kern="1200">
        <a:solidFill>
          <a:schemeClr val="tx1"/>
        </a:solidFill>
        <a:latin typeface="Corbel" pitchFamily="34" charset="0"/>
        <a:ea typeface="+mn-ea"/>
        <a:cs typeface="Arial" charset="0"/>
      </a:defRPr>
    </a:lvl4pPr>
    <a:lvl5pPr marL="1828800" algn="l" defTabSz="457200" rtl="0" fontAlgn="base">
      <a:spcBef>
        <a:spcPct val="0"/>
      </a:spcBef>
      <a:spcAft>
        <a:spcPct val="0"/>
      </a:spcAft>
      <a:defRPr kern="1200">
        <a:solidFill>
          <a:schemeClr val="tx1"/>
        </a:solidFill>
        <a:latin typeface="Corbel" pitchFamily="34" charset="0"/>
        <a:ea typeface="+mn-ea"/>
        <a:cs typeface="Arial" charset="0"/>
      </a:defRPr>
    </a:lvl5pPr>
    <a:lvl6pPr marL="2286000" algn="l" defTabSz="914400" rtl="0" eaLnBrk="1" latinLnBrk="0" hangingPunct="1">
      <a:defRPr kern="1200">
        <a:solidFill>
          <a:schemeClr val="tx1"/>
        </a:solidFill>
        <a:latin typeface="Corbel" pitchFamily="34" charset="0"/>
        <a:ea typeface="+mn-ea"/>
        <a:cs typeface="Arial" charset="0"/>
      </a:defRPr>
    </a:lvl6pPr>
    <a:lvl7pPr marL="2743200" algn="l" defTabSz="914400" rtl="0" eaLnBrk="1" latinLnBrk="0" hangingPunct="1">
      <a:defRPr kern="1200">
        <a:solidFill>
          <a:schemeClr val="tx1"/>
        </a:solidFill>
        <a:latin typeface="Corbel" pitchFamily="34" charset="0"/>
        <a:ea typeface="+mn-ea"/>
        <a:cs typeface="Arial" charset="0"/>
      </a:defRPr>
    </a:lvl7pPr>
    <a:lvl8pPr marL="3200400" algn="l" defTabSz="914400" rtl="0" eaLnBrk="1" latinLnBrk="0" hangingPunct="1">
      <a:defRPr kern="1200">
        <a:solidFill>
          <a:schemeClr val="tx1"/>
        </a:solidFill>
        <a:latin typeface="Corbel" pitchFamily="34" charset="0"/>
        <a:ea typeface="+mn-ea"/>
        <a:cs typeface="Arial" charset="0"/>
      </a:defRPr>
    </a:lvl8pPr>
    <a:lvl9pPr marL="3657600" algn="l" defTabSz="914400" rtl="0" eaLnBrk="1" latinLnBrk="0" hangingPunct="1">
      <a:defRPr kern="1200">
        <a:solidFill>
          <a:schemeClr val="tx1"/>
        </a:solidFill>
        <a:latin typeface="Corbel"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Kullanıcısı" initials="WK" lastIdx="1" clrIdx="0">
    <p:extLst>
      <p:ext uri="{19B8F6BF-5375-455C-9EA6-DF929625EA0E}">
        <p15:presenceInfo xmlns:p15="http://schemas.microsoft.com/office/powerpoint/2012/main" userId="Windows Kullanıcısı"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5252"/>
    <a:srgbClr val="F2F2F2"/>
    <a:srgbClr val="B70909"/>
    <a:srgbClr val="FCBCBC"/>
    <a:srgbClr val="E6E6E6"/>
    <a:srgbClr val="F86868"/>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autoAdjust="0"/>
    <p:restoredTop sz="94095" autoAdjust="0"/>
  </p:normalViewPr>
  <p:slideViewPr>
    <p:cSldViewPr snapToGrid="0">
      <p:cViewPr varScale="1">
        <p:scale>
          <a:sx n="68" d="100"/>
          <a:sy n="68" d="100"/>
        </p:scale>
        <p:origin x="1422"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0" d="100"/>
          <a:sy n="50" d="100"/>
        </p:scale>
        <p:origin x="2640"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trabzonuniversitesitr-my.sharepoint.com/personal/yaren_celik21_trabzon_edu_tr/Documents/sonu&#231;lar.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E8D7-400D-AFE9-AD0B08559EEB}"/>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E8D7-400D-AFE9-AD0B08559EEB}"/>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E8D7-400D-AFE9-AD0B08559EEB}"/>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E8D7-400D-AFE9-AD0B08559EEB}"/>
              </c:ext>
            </c:extLst>
          </c:dPt>
          <c:dLbls>
            <c:dLbl>
              <c:idx val="0"/>
              <c:tx>
                <c:rich>
                  <a:bodyPr/>
                  <a:lstStyle/>
                  <a:p>
                    <a:fld id="{B484E291-4706-4D96-BA87-66552F049723}" type="PERCENTAGE">
                      <a:rPr lang="en-US"/>
                      <a:pPr/>
                      <a:t>[YÜZDE]</a:t>
                    </a:fld>
                    <a:r>
                      <a:rPr lang="en-US"/>
                      <a:t>;54</a:t>
                    </a:r>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8D7-400D-AFE9-AD0B08559EEB}"/>
                </c:ext>
              </c:extLst>
            </c:dLbl>
            <c:dLbl>
              <c:idx val="1"/>
              <c:tx>
                <c:rich>
                  <a:bodyPr/>
                  <a:lstStyle/>
                  <a:p>
                    <a:fld id="{32142EB6-8171-4D46-A8BE-2CCB17718971}" type="PERCENTAGE">
                      <a:rPr lang="en-US"/>
                      <a:pPr/>
                      <a:t>[YÜZDE]</a:t>
                    </a:fld>
                    <a:r>
                      <a:rPr lang="en-US"/>
                      <a:t>;22</a:t>
                    </a:r>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8D7-400D-AFE9-AD0B08559EEB}"/>
                </c:ext>
              </c:extLst>
            </c:dLbl>
            <c:dLbl>
              <c:idx val="2"/>
              <c:tx>
                <c:rich>
                  <a:bodyPr/>
                  <a:lstStyle/>
                  <a:p>
                    <a:fld id="{86C60499-1223-410D-8743-847CF044BD3F}" type="PERCENTAGE">
                      <a:rPr lang="en-US"/>
                      <a:pPr/>
                      <a:t>[YÜZDE]</a:t>
                    </a:fld>
                    <a:r>
                      <a:rPr lang="en-US"/>
                      <a:t>;9</a:t>
                    </a:r>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8D7-400D-AFE9-AD0B08559EEB}"/>
                </c:ext>
              </c:extLst>
            </c:dLbl>
            <c:dLbl>
              <c:idx val="3"/>
              <c:layout>
                <c:manualLayout>
                  <c:x val="6.8191382327209102E-2"/>
                  <c:y val="0.13279272382618834"/>
                </c:manualLayout>
              </c:layout>
              <c:tx>
                <c:rich>
                  <a:bodyPr/>
                  <a:lstStyle/>
                  <a:p>
                    <a:fld id="{0C60E79D-3F82-4B54-9F95-15376FC5AEF7}" type="PERCENTAGE">
                      <a:rPr lang="en-US"/>
                      <a:pPr/>
                      <a:t>[YÜZDE]</a:t>
                    </a:fld>
                    <a:r>
                      <a:rPr lang="en-US"/>
                      <a:t>;6</a:t>
                    </a:r>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E8D7-400D-AFE9-AD0B08559EEB}"/>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tr-T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Sayfa1!$I$3:$I$6</c:f>
              <c:strCache>
                <c:ptCount val="4"/>
                <c:pt idx="0">
                  <c:v>Eğitim Alanında (Branş)</c:v>
                </c:pt>
                <c:pt idx="1">
                  <c:v>Sağlık Eğitimi Alanında</c:v>
                </c:pt>
                <c:pt idx="2">
                  <c:v>Mühendislik Eğitimi Alanında</c:v>
                </c:pt>
                <c:pt idx="3">
                  <c:v>Diğer</c:v>
                </c:pt>
              </c:strCache>
            </c:strRef>
          </c:cat>
          <c:val>
            <c:numRef>
              <c:f>Sayfa1!$J$3:$J$6</c:f>
              <c:numCache>
                <c:formatCode>General</c:formatCode>
                <c:ptCount val="4"/>
                <c:pt idx="0">
                  <c:v>54</c:v>
                </c:pt>
                <c:pt idx="1">
                  <c:v>22</c:v>
                </c:pt>
                <c:pt idx="2">
                  <c:v>9</c:v>
                </c:pt>
                <c:pt idx="3">
                  <c:v>6</c:v>
                </c:pt>
              </c:numCache>
            </c:numRef>
          </c:val>
          <c:extLst>
            <c:ext xmlns:c16="http://schemas.microsoft.com/office/drawing/2014/chart" uri="{C3380CC4-5D6E-409C-BE32-E72D297353CC}">
              <c16:uniqueId val="{00000008-E8D7-400D-AFE9-AD0B08559EEB}"/>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14725E-8E6A-4199-8FE3-0F730485672B}" type="datetimeFigureOut">
              <a:rPr lang="tr-TR" smtClean="0"/>
              <a:t>29.09.2022</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0C782C-420A-48F0-94B7-9198749AC07D}" type="slidenum">
              <a:rPr lang="tr-TR" smtClean="0"/>
              <a:t>‹#›</a:t>
            </a:fld>
            <a:endParaRPr lang="tr-TR"/>
          </a:p>
        </p:txBody>
      </p:sp>
    </p:spTree>
    <p:extLst>
      <p:ext uri="{BB962C8B-B14F-4D97-AF65-F5344CB8AC3E}">
        <p14:creationId xmlns:p14="http://schemas.microsoft.com/office/powerpoint/2010/main" val="2106918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FBE776-9E37-46D1-A916-076433D342C4}" type="datetimeFigureOut">
              <a:rPr lang="tr-TR" smtClean="0"/>
              <a:t>29.09.2022</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81AD25-807F-44CA-8856-E96A565509D6}" type="slidenum">
              <a:rPr lang="tr-TR" smtClean="0"/>
              <a:t>‹#›</a:t>
            </a:fld>
            <a:endParaRPr lang="tr-TR"/>
          </a:p>
        </p:txBody>
      </p:sp>
    </p:spTree>
    <p:extLst>
      <p:ext uri="{BB962C8B-B14F-4D97-AF65-F5344CB8AC3E}">
        <p14:creationId xmlns:p14="http://schemas.microsoft.com/office/powerpoint/2010/main" val="2084126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arken">
    <p:spTree>
      <p:nvGrpSpPr>
        <p:cNvPr id="1" name=""/>
        <p:cNvGrpSpPr/>
        <p:nvPr/>
      </p:nvGrpSpPr>
      <p:grpSpPr>
        <a:xfrm>
          <a:off x="0" y="0"/>
          <a:ext cx="0" cy="0"/>
          <a:chOff x="0" y="0"/>
          <a:chExt cx="0" cy="0"/>
        </a:xfrm>
      </p:grpSpPr>
      <p:sp>
        <p:nvSpPr>
          <p:cNvPr id="4" name="Rectangle 6"/>
          <p:cNvSpPr/>
          <p:nvPr/>
        </p:nvSpPr>
        <p:spPr>
          <a:xfrm>
            <a:off x="0" y="0"/>
            <a:ext cx="9144000" cy="6858000"/>
          </a:xfrm>
          <a:prstGeom prst="rect">
            <a:avLst/>
          </a:prstGeom>
          <a:solidFill>
            <a:schemeClr val="bg1">
              <a:lumMod val="9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tr-TR" sz="2400">
              <a:solidFill>
                <a:schemeClr val="bg1"/>
              </a:solidFill>
            </a:endParaRPr>
          </a:p>
        </p:txBody>
      </p:sp>
      <p:sp>
        <p:nvSpPr>
          <p:cNvPr id="5" name="Rectangle 1"/>
          <p:cNvSpPr/>
          <p:nvPr/>
        </p:nvSpPr>
        <p:spPr>
          <a:xfrm>
            <a:off x="0" y="2668618"/>
            <a:ext cx="9144000" cy="1300162"/>
          </a:xfrm>
          <a:prstGeom prst="rect">
            <a:avLst/>
          </a:prstGeom>
          <a:solidFill>
            <a:srgbClr val="B709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6" name="Subtitle 2"/>
          <p:cNvSpPr txBox="1">
            <a:spLocks/>
          </p:cNvSpPr>
          <p:nvPr/>
        </p:nvSpPr>
        <p:spPr>
          <a:xfrm>
            <a:off x="1145381" y="4575175"/>
            <a:ext cx="6858000" cy="1676400"/>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3600" b="1" kern="1200">
                <a:solidFill>
                  <a:schemeClr val="accent4">
                    <a:lumMod val="20000"/>
                    <a:lumOff val="80000"/>
                  </a:schemeClr>
                </a:solidFill>
                <a:effectLst>
                  <a:outerShdw blurRad="38100" dist="38100" dir="2700000" algn="tl">
                    <a:srgbClr val="000000">
                      <a:alpha val="43137"/>
                    </a:srgbClr>
                  </a:outerShdw>
                </a:effectLst>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endParaRPr lang="tr-TR" sz="3200" dirty="0">
              <a:solidFill>
                <a:srgbClr val="FFC000"/>
              </a:solidFill>
            </a:endParaRPr>
          </a:p>
        </p:txBody>
      </p:sp>
      <p:sp>
        <p:nvSpPr>
          <p:cNvPr id="7" name="Title 1"/>
          <p:cNvSpPr txBox="1">
            <a:spLocks/>
          </p:cNvSpPr>
          <p:nvPr/>
        </p:nvSpPr>
        <p:spPr>
          <a:xfrm>
            <a:off x="1143000" y="830139"/>
            <a:ext cx="6858000" cy="1206500"/>
          </a:xfrm>
          <a:prstGeom prst="rect">
            <a:avLst/>
          </a:prstGeom>
        </p:spPr>
        <p:txBody>
          <a:bodyPr anchor="t">
            <a:noAutofit/>
          </a:bodyPr>
          <a:lstStyle>
            <a:lvl1pPr algn="ctr"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nSpc>
                <a:spcPct val="210000"/>
              </a:lnSpc>
              <a:defRPr/>
            </a:pPr>
            <a:r>
              <a:rPr lang="tr-TR" sz="2000" dirty="0">
                <a:solidFill>
                  <a:schemeClr val="tx1">
                    <a:lumMod val="65000"/>
                    <a:lumOff val="35000"/>
                  </a:schemeClr>
                </a:solidFill>
                <a:latin typeface="Arial" pitchFamily="34" charset="0"/>
                <a:cs typeface="Arial" pitchFamily="34" charset="0"/>
              </a:rPr>
              <a:t>Trabzon Üniversitesi</a:t>
            </a:r>
          </a:p>
          <a:p>
            <a:pPr>
              <a:lnSpc>
                <a:spcPct val="210000"/>
              </a:lnSpc>
              <a:defRPr/>
            </a:pPr>
            <a:r>
              <a:rPr lang="tr-TR" sz="2000" dirty="0">
                <a:solidFill>
                  <a:schemeClr val="tx1">
                    <a:lumMod val="65000"/>
                    <a:lumOff val="35000"/>
                  </a:schemeClr>
                </a:solidFill>
                <a:latin typeface="Arial" pitchFamily="34" charset="0"/>
                <a:cs typeface="Arial" pitchFamily="34" charset="0"/>
              </a:rPr>
              <a:t>Uzaktan</a:t>
            </a:r>
            <a:r>
              <a:rPr lang="tr-TR" sz="2000" baseline="0" dirty="0">
                <a:solidFill>
                  <a:schemeClr val="tx1">
                    <a:lumMod val="65000"/>
                    <a:lumOff val="35000"/>
                  </a:schemeClr>
                </a:solidFill>
                <a:latin typeface="Arial" pitchFamily="34" charset="0"/>
                <a:cs typeface="Arial" pitchFamily="34" charset="0"/>
              </a:rPr>
              <a:t> Eğitim Uygulama ve Araştırma Merkezi</a:t>
            </a:r>
            <a:endParaRPr lang="tr-TR" sz="2000" dirty="0">
              <a:solidFill>
                <a:schemeClr val="tx1">
                  <a:lumMod val="65000"/>
                  <a:lumOff val="35000"/>
                </a:schemeClr>
              </a:solidFill>
              <a:latin typeface="Arial" pitchFamily="34" charset="0"/>
              <a:cs typeface="Arial" pitchFamily="34" charset="0"/>
            </a:endParaRPr>
          </a:p>
          <a:p>
            <a:pPr>
              <a:lnSpc>
                <a:spcPct val="210000"/>
              </a:lnSpc>
              <a:defRPr/>
            </a:pPr>
            <a:endParaRPr lang="tr-TR" sz="2000" dirty="0">
              <a:solidFill>
                <a:schemeClr val="tx1">
                  <a:lumMod val="65000"/>
                  <a:lumOff val="35000"/>
                </a:schemeClr>
              </a:solidFill>
              <a:latin typeface="Arial" pitchFamily="34" charset="0"/>
              <a:cs typeface="Arial" pitchFamily="34" charset="0"/>
            </a:endParaRPr>
          </a:p>
        </p:txBody>
      </p:sp>
      <p:sp>
        <p:nvSpPr>
          <p:cNvPr id="11" name="10 Başlık"/>
          <p:cNvSpPr>
            <a:spLocks noGrp="1"/>
          </p:cNvSpPr>
          <p:nvPr>
            <p:ph type="title" hasCustomPrompt="1"/>
          </p:nvPr>
        </p:nvSpPr>
        <p:spPr>
          <a:xfrm>
            <a:off x="637084" y="2678589"/>
            <a:ext cx="7886700" cy="1296144"/>
          </a:xfr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lang="tr-TR" sz="2500" b="1" kern="1200" dirty="0" smtClean="0">
                <a:solidFill>
                  <a:schemeClr val="bg1">
                    <a:lumMod val="95000"/>
                  </a:schemeClr>
                </a:solidFill>
                <a:effectLst>
                  <a:outerShdw blurRad="38100" dist="38100" dir="2700000" algn="tl">
                    <a:srgbClr val="000000">
                      <a:alpha val="43137"/>
                    </a:srgbClr>
                  </a:outerShdw>
                </a:effectLst>
                <a:latin typeface="Arial" pitchFamily="34" charset="0"/>
                <a:ea typeface="+mn-ea"/>
                <a:cs typeface="Arial" pitchFamily="34" charset="0"/>
              </a:defRPr>
            </a:lvl1pPr>
          </a:lstStyle>
          <a:p>
            <a:r>
              <a:rPr lang="tr-TR" dirty="0"/>
              <a:t>Bölüm Başlığı Yazınız</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def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effectLst>
                  <a:outerShdw blurRad="38100" dist="38100" dir="2700000" algn="tl">
                    <a:srgbClr val="000000">
                      <a:alpha val="43137"/>
                    </a:srgbClr>
                  </a:outerShdw>
                </a:effectLst>
              </a:defRPr>
            </a:lvl1pPr>
          </a:lstStyle>
          <a:p>
            <a:r>
              <a:rPr lang="tr-TR"/>
              <a:t>Asıl başlık stili için tıklatın</a:t>
            </a:r>
            <a:endParaRPr lang="tr-TR" dirty="0"/>
          </a:p>
        </p:txBody>
      </p:sp>
      <p:sp>
        <p:nvSpPr>
          <p:cNvPr id="3" name="Content Placeholder 2"/>
          <p:cNvSpPr>
            <a:spLocks noGrp="1"/>
          </p:cNvSpPr>
          <p:nvPr>
            <p:ph idx="1"/>
          </p:nvPr>
        </p:nvSpPr>
        <p:spPr/>
        <p:txBody>
          <a:bodyPr>
            <a:normAutofit/>
          </a:bodyPr>
          <a:lstStyle>
            <a:lvl1pPr>
              <a:defRPr sz="1800">
                <a:solidFill>
                  <a:schemeClr val="tx1">
                    <a:lumMod val="65000"/>
                    <a:lumOff val="35000"/>
                  </a:schemeClr>
                </a:solidFill>
              </a:defRPr>
            </a:lvl1pPr>
            <a:lvl2pPr>
              <a:defRPr sz="1800">
                <a:solidFill>
                  <a:schemeClr val="tx1">
                    <a:lumMod val="65000"/>
                    <a:lumOff val="35000"/>
                  </a:schemeClr>
                </a:solidFill>
              </a:defRPr>
            </a:lvl2pPr>
            <a:lvl3pPr>
              <a:defRPr sz="18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5" name="6 Metin Yer Tutucusu"/>
          <p:cNvSpPr>
            <a:spLocks noGrp="1"/>
          </p:cNvSpPr>
          <p:nvPr>
            <p:ph type="body" sz="quarter" idx="10" hasCustomPrompt="1"/>
          </p:nvPr>
        </p:nvSpPr>
        <p:spPr>
          <a:xfrm>
            <a:off x="3929743" y="6299203"/>
            <a:ext cx="4593942" cy="377825"/>
          </a:xfrm>
        </p:spPr>
        <p:txBody>
          <a:bodyPr anchor="ctr"/>
          <a:lstStyle>
            <a:lvl1pPr algn="r">
              <a:buNone/>
              <a:defRPr sz="1100" baseline="0">
                <a:solidFill>
                  <a:schemeClr val="bg1"/>
                </a:solidFill>
              </a:defRPr>
            </a:lvl1pPr>
            <a:lvl2pPr algn="r">
              <a:buNone/>
              <a:defRPr sz="1100"/>
            </a:lvl2pPr>
            <a:lvl3pPr algn="r">
              <a:buNone/>
              <a:defRPr sz="1100"/>
            </a:lvl3pPr>
            <a:lvl4pPr algn="r">
              <a:buNone/>
              <a:defRPr sz="1100"/>
            </a:lvl4pPr>
            <a:lvl5pPr algn="r">
              <a:buNone/>
              <a:defRPr sz="1100"/>
            </a:lvl5pPr>
          </a:lstStyle>
          <a:p>
            <a:pPr lvl="0"/>
            <a:r>
              <a:rPr lang="tr-TR" dirty="0"/>
              <a:t>Sunum Konu Başlığınızı Buraya Yazınız</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ra Başlık">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3600">
                <a:solidFill>
                  <a:schemeClr val="tx1">
                    <a:lumMod val="75000"/>
                    <a:lumOff val="25000"/>
                  </a:schemeClr>
                </a:solidFill>
                <a:effectLst>
                  <a:outerShdw blurRad="38100" dist="38100" dir="2700000" algn="tl">
                    <a:srgbClr val="000000">
                      <a:alpha val="43137"/>
                    </a:srgbClr>
                  </a:outerShdw>
                </a:effectLst>
              </a:defRPr>
            </a:lvl1pPr>
          </a:lstStyle>
          <a:p>
            <a:r>
              <a:rPr lang="tr-TR"/>
              <a:t>Asıl başlık stili için tıklatın</a:t>
            </a:r>
            <a:endParaRPr lang="tr-TR" dirty="0"/>
          </a:p>
        </p:txBody>
      </p:sp>
      <p:sp>
        <p:nvSpPr>
          <p:cNvPr id="3" name="Text Placeholder 2"/>
          <p:cNvSpPr>
            <a:spLocks noGrp="1"/>
          </p:cNvSpPr>
          <p:nvPr>
            <p:ph type="body" idx="1"/>
          </p:nvPr>
        </p:nvSpPr>
        <p:spPr>
          <a:xfrm>
            <a:off x="623888" y="4710900"/>
            <a:ext cx="7886700" cy="1378755"/>
          </a:xfrm>
        </p:spPr>
        <p:txBody>
          <a:bodyPr/>
          <a:lstStyle>
            <a:lvl1pPr marL="0" indent="0">
              <a:buNone/>
              <a:defRPr sz="2400">
                <a:solidFill>
                  <a:schemeClr val="tx1">
                    <a:lumMod val="65000"/>
                    <a:lumOff val="35000"/>
                  </a:schemeClr>
                </a:solidFill>
                <a:effectLst>
                  <a:outerShdw blurRad="38100" dist="38100" dir="2700000" algn="tl">
                    <a:srgbClr val="000000">
                      <a:alpha val="43137"/>
                    </a:srgbClr>
                  </a:outerShdw>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esimli Ara Başlık">
    <p:spTree>
      <p:nvGrpSpPr>
        <p:cNvPr id="1" name=""/>
        <p:cNvGrpSpPr/>
        <p:nvPr/>
      </p:nvGrpSpPr>
      <p:grpSpPr>
        <a:xfrm>
          <a:off x="0" y="0"/>
          <a:ext cx="0" cy="0"/>
          <a:chOff x="0" y="0"/>
          <a:chExt cx="0" cy="0"/>
        </a:xfrm>
      </p:grpSpPr>
      <p:sp>
        <p:nvSpPr>
          <p:cNvPr id="5" name="Rectangle 14"/>
          <p:cNvSpPr/>
          <p:nvPr/>
        </p:nvSpPr>
        <p:spPr>
          <a:xfrm>
            <a:off x="0" y="0"/>
            <a:ext cx="9144000" cy="6858000"/>
          </a:xfrm>
          <a:prstGeom prst="rect">
            <a:avLst/>
          </a:prstGeom>
          <a:solidFill>
            <a:srgbClr val="B70909"/>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tr-TR" dirty="0">
              <a:solidFill>
                <a:schemeClr val="bg1"/>
              </a:solidFill>
            </a:endParaRPr>
          </a:p>
        </p:txBody>
      </p:sp>
      <p:sp>
        <p:nvSpPr>
          <p:cNvPr id="6" name="Rectangle 9"/>
          <p:cNvSpPr/>
          <p:nvPr/>
        </p:nvSpPr>
        <p:spPr>
          <a:xfrm>
            <a:off x="0" y="6275388"/>
            <a:ext cx="9144000" cy="430212"/>
          </a:xfrm>
          <a:prstGeom prst="rect">
            <a:avLst/>
          </a:prstGeom>
          <a:solidFill>
            <a:srgbClr val="F868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 name="Picture Placeholder 2"/>
          <p:cNvSpPr>
            <a:spLocks noGrp="1"/>
          </p:cNvSpPr>
          <p:nvPr>
            <p:ph type="pic" idx="1"/>
          </p:nvPr>
        </p:nvSpPr>
        <p:spPr>
          <a:xfrm>
            <a:off x="-1" y="0"/>
            <a:ext cx="9144001" cy="4846320"/>
          </a:xfrm>
          <a:solidFill>
            <a:schemeClr val="bg1">
              <a:lumMod val="75000"/>
            </a:schemeClr>
          </a:solidFill>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a:t>Resim eklemek için simgeyi tıklatın</a:t>
            </a:r>
            <a:endParaRPr lang="en-US" noProof="0" dirty="0"/>
          </a:p>
        </p:txBody>
      </p:sp>
      <p:sp>
        <p:nvSpPr>
          <p:cNvPr id="4" name="Text Placeholder 3"/>
          <p:cNvSpPr>
            <a:spLocks noGrp="1"/>
          </p:cNvSpPr>
          <p:nvPr>
            <p:ph type="body" sz="half" idx="2"/>
          </p:nvPr>
        </p:nvSpPr>
        <p:spPr>
          <a:xfrm>
            <a:off x="457200" y="5638800"/>
            <a:ext cx="8153400" cy="457200"/>
          </a:xfrm>
        </p:spPr>
        <p:txBody>
          <a:bodyPr>
            <a:normAutofit/>
          </a:bodyPr>
          <a:lstStyle>
            <a:lvl1pPr marL="0" indent="0">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dirty="0"/>
              <a:t>Asıl metin stillerini düzenle</a:t>
            </a:r>
          </a:p>
        </p:txBody>
      </p:sp>
      <p:sp>
        <p:nvSpPr>
          <p:cNvPr id="8" name="Title 7"/>
          <p:cNvSpPr>
            <a:spLocks noGrp="1"/>
          </p:cNvSpPr>
          <p:nvPr>
            <p:ph type="title"/>
          </p:nvPr>
        </p:nvSpPr>
        <p:spPr>
          <a:xfrm>
            <a:off x="457200" y="5029200"/>
            <a:ext cx="8153400" cy="457200"/>
          </a:xfrm>
        </p:spPr>
        <p:txBody>
          <a:bodyPr anchor="t">
            <a:noAutofit/>
          </a:bodyPr>
          <a:lstStyle>
            <a:lvl1pPr>
              <a:defRPr sz="2800" b="0">
                <a:solidFill>
                  <a:schemeClr val="bg1"/>
                </a:solidFill>
                <a:effectLst>
                  <a:outerShdw blurRad="38100" dist="38100" dir="2700000" algn="tl">
                    <a:srgbClr val="000000">
                      <a:alpha val="43137"/>
                    </a:srgbClr>
                  </a:outerShdw>
                </a:effectLst>
              </a:defRPr>
            </a:lvl1pPr>
          </a:lstStyle>
          <a:p>
            <a:r>
              <a:rPr lang="tr-TR" dirty="0"/>
              <a:t>Asıl başlık stili için tıklatın</a:t>
            </a:r>
            <a:endParaRPr lang="en-US" dirty="0"/>
          </a:p>
        </p:txBody>
      </p:sp>
      <p:sp>
        <p:nvSpPr>
          <p:cNvPr id="11" name="Rectangle 10"/>
          <p:cNvSpPr>
            <a:spLocks noChangeArrowheads="1"/>
          </p:cNvSpPr>
          <p:nvPr userDrawn="1"/>
        </p:nvSpPr>
        <p:spPr bwMode="auto">
          <a:xfrm>
            <a:off x="591741" y="6362700"/>
            <a:ext cx="4572000" cy="261610"/>
          </a:xfrm>
          <a:prstGeom prst="rect">
            <a:avLst/>
          </a:prstGeom>
          <a:noFill/>
          <a:ln w="9525">
            <a:noFill/>
            <a:miter lim="800000"/>
            <a:headEnd/>
            <a:tailEnd/>
          </a:ln>
        </p:spPr>
        <p:txBody>
          <a:bodyPr wrap="square">
            <a:spAutoFit/>
          </a:bodyPr>
          <a:lstStyle/>
          <a:p>
            <a:pPr>
              <a:defRPr/>
            </a:pPr>
            <a:r>
              <a:rPr lang="tr-TR" sz="1100" b="1" dirty="0">
                <a:solidFill>
                  <a:schemeClr val="bg1"/>
                </a:solidFill>
                <a:latin typeface="Arial" charset="0"/>
              </a:rPr>
              <a:t>Dersin Adı</a:t>
            </a:r>
          </a:p>
        </p:txBody>
      </p:sp>
      <p:sp>
        <p:nvSpPr>
          <p:cNvPr id="12" name="6 Metin Yer Tutucusu"/>
          <p:cNvSpPr>
            <a:spLocks noGrp="1"/>
          </p:cNvSpPr>
          <p:nvPr>
            <p:ph type="body" sz="quarter" idx="10" hasCustomPrompt="1"/>
          </p:nvPr>
        </p:nvSpPr>
        <p:spPr>
          <a:xfrm>
            <a:off x="3929743" y="6299203"/>
            <a:ext cx="4593942" cy="377825"/>
          </a:xfrm>
        </p:spPr>
        <p:txBody>
          <a:bodyPr anchor="ctr"/>
          <a:lstStyle>
            <a:lvl1pPr algn="r">
              <a:buNone/>
              <a:defRPr sz="1100" baseline="0">
                <a:solidFill>
                  <a:schemeClr val="bg1"/>
                </a:solidFill>
              </a:defRPr>
            </a:lvl1pPr>
            <a:lvl2pPr algn="r">
              <a:buNone/>
              <a:defRPr sz="1100"/>
            </a:lvl2pPr>
            <a:lvl3pPr algn="r">
              <a:buNone/>
              <a:defRPr sz="1100"/>
            </a:lvl3pPr>
            <a:lvl4pPr algn="r">
              <a:buNone/>
              <a:defRPr sz="1100"/>
            </a:lvl4pPr>
            <a:lvl5pPr algn="r">
              <a:buNone/>
              <a:defRPr sz="1100"/>
            </a:lvl5pPr>
          </a:lstStyle>
          <a:p>
            <a:pPr lvl="0"/>
            <a:r>
              <a:rPr lang="tr-TR" dirty="0"/>
              <a:t>Sunum Konu Başlığınızı Buraya Yazınız</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Çift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effectLst>
                  <a:outerShdw blurRad="38100" dist="38100" dir="2700000" algn="tl">
                    <a:srgbClr val="000000">
                      <a:alpha val="43137"/>
                    </a:srgbClr>
                  </a:outerShdw>
                </a:effectLst>
              </a:defRPr>
            </a:lvl1pPr>
          </a:lstStyle>
          <a:p>
            <a:r>
              <a:rPr lang="tr-TR"/>
              <a:t>Asıl başlık stili için tıklatın</a:t>
            </a:r>
          </a:p>
        </p:txBody>
      </p:sp>
      <p:sp>
        <p:nvSpPr>
          <p:cNvPr id="3" name="Content Placeholder 2"/>
          <p:cNvSpPr>
            <a:spLocks noGrp="1"/>
          </p:cNvSpPr>
          <p:nvPr>
            <p:ph sz="half" idx="1"/>
          </p:nvPr>
        </p:nvSpPr>
        <p:spPr>
          <a:xfrm>
            <a:off x="628650" y="1446839"/>
            <a:ext cx="3886200" cy="4672253"/>
          </a:xfrm>
        </p:spPr>
        <p:txBody>
          <a:bodyPr>
            <a:normAutofit/>
          </a:bodyPr>
          <a:lstStyle>
            <a:lvl1pPr>
              <a:defRPr sz="1800"/>
            </a:lvl1pPr>
            <a:lvl2pPr>
              <a:defRPr sz="1800"/>
            </a:lvl2pPr>
            <a:lvl3pPr>
              <a:defRPr sz="1800"/>
            </a:lvl3pPr>
            <a:lvl4pPr>
              <a:defRPr sz="1800"/>
            </a:lvl4pPr>
            <a:lvl5pPr>
              <a:defRPr sz="1800"/>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4" name="Content Placeholder 3"/>
          <p:cNvSpPr>
            <a:spLocks noGrp="1"/>
          </p:cNvSpPr>
          <p:nvPr>
            <p:ph sz="half" idx="2"/>
          </p:nvPr>
        </p:nvSpPr>
        <p:spPr>
          <a:xfrm>
            <a:off x="4629150" y="1446839"/>
            <a:ext cx="3886200" cy="4672253"/>
          </a:xfrm>
        </p:spPr>
        <p:txBody>
          <a:bodyPr>
            <a:normAutofit/>
          </a:bodyPr>
          <a:lstStyle>
            <a:lvl1pPr>
              <a:defRPr sz="1800"/>
            </a:lvl1pPr>
            <a:lvl2pPr>
              <a:defRPr sz="1800"/>
            </a:lvl2pPr>
            <a:lvl3pPr>
              <a:defRPr sz="1800"/>
            </a:lvl3pPr>
            <a:lvl4pPr>
              <a:defRPr sz="1800"/>
            </a:lvl4pPr>
            <a:lvl5pPr>
              <a:defRPr sz="1800"/>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6 Metin Yer Tutucusu"/>
          <p:cNvSpPr>
            <a:spLocks noGrp="1"/>
          </p:cNvSpPr>
          <p:nvPr>
            <p:ph type="body" sz="quarter" idx="10" hasCustomPrompt="1"/>
          </p:nvPr>
        </p:nvSpPr>
        <p:spPr>
          <a:xfrm>
            <a:off x="3929743" y="6299203"/>
            <a:ext cx="4593942" cy="377825"/>
          </a:xfrm>
        </p:spPr>
        <p:txBody>
          <a:bodyPr anchor="ctr"/>
          <a:lstStyle>
            <a:lvl1pPr algn="r">
              <a:buNone/>
              <a:defRPr sz="1100" baseline="0">
                <a:solidFill>
                  <a:schemeClr val="bg1"/>
                </a:solidFill>
              </a:defRPr>
            </a:lvl1pPr>
            <a:lvl2pPr algn="r">
              <a:buNone/>
              <a:defRPr sz="1100"/>
            </a:lvl2pPr>
            <a:lvl3pPr algn="r">
              <a:buNone/>
              <a:defRPr sz="1100"/>
            </a:lvl3pPr>
            <a:lvl4pPr algn="r">
              <a:buNone/>
              <a:defRPr sz="1100"/>
            </a:lvl4pPr>
            <a:lvl5pPr algn="r">
              <a:buNone/>
              <a:defRPr sz="1100"/>
            </a:lvl5pPr>
          </a:lstStyle>
          <a:p>
            <a:pPr lvl="0"/>
            <a:r>
              <a:rPr lang="tr-TR" dirty="0"/>
              <a:t>Sunum Konu Başlığınızı Buraya Yazınız</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şlıklı Çift Sütu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449663"/>
            <a:ext cx="3868340" cy="823912"/>
          </a:xfrm>
        </p:spPr>
        <p:txBody>
          <a:bodyPr anchor="b"/>
          <a:lstStyle>
            <a:lvl1pPr marL="0" indent="0">
              <a:buNone/>
              <a:defRPr sz="2400" b="1">
                <a:solidFill>
                  <a:schemeClr val="tx1">
                    <a:lumMod val="75000"/>
                    <a:lumOff val="25000"/>
                  </a:schemeClr>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29842" y="2389325"/>
            <a:ext cx="3868340" cy="3684588"/>
          </a:xfrm>
        </p:spPr>
        <p:txBody>
          <a:bodyPr>
            <a:normAutofit/>
          </a:bodyPr>
          <a:lstStyle>
            <a:lvl1pPr>
              <a:defRPr sz="1800">
                <a:solidFill>
                  <a:schemeClr val="tx1">
                    <a:lumMod val="65000"/>
                    <a:lumOff val="35000"/>
                  </a:schemeClr>
                </a:solidFill>
              </a:defRPr>
            </a:lvl1pPr>
            <a:lvl2pPr>
              <a:defRPr sz="1800">
                <a:solidFill>
                  <a:schemeClr val="tx1">
                    <a:lumMod val="65000"/>
                    <a:lumOff val="35000"/>
                  </a:schemeClr>
                </a:solidFill>
              </a:defRPr>
            </a:lvl2pPr>
            <a:lvl3pPr>
              <a:defRPr sz="18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5" name="Text Placeholder 4"/>
          <p:cNvSpPr>
            <a:spLocks noGrp="1"/>
          </p:cNvSpPr>
          <p:nvPr>
            <p:ph type="body" sz="quarter" idx="3"/>
          </p:nvPr>
        </p:nvSpPr>
        <p:spPr>
          <a:xfrm>
            <a:off x="4629152" y="1449663"/>
            <a:ext cx="3887391" cy="823912"/>
          </a:xfrm>
        </p:spPr>
        <p:txBody>
          <a:bodyPr anchor="b"/>
          <a:lstStyle>
            <a:lvl1pPr marL="0" indent="0">
              <a:buNone/>
              <a:defRPr sz="2400" b="1">
                <a:solidFill>
                  <a:schemeClr val="tx1">
                    <a:lumMod val="75000"/>
                    <a:lumOff val="25000"/>
                  </a:schemeClr>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29152" y="2389325"/>
            <a:ext cx="3887391" cy="3684588"/>
          </a:xfrm>
        </p:spPr>
        <p:txBody>
          <a:bodyPr>
            <a:normAutofit/>
          </a:bodyPr>
          <a:lstStyle>
            <a:lvl1pPr>
              <a:defRPr sz="1800">
                <a:solidFill>
                  <a:schemeClr val="tx1">
                    <a:lumMod val="65000"/>
                    <a:lumOff val="35000"/>
                  </a:schemeClr>
                </a:solidFill>
              </a:defRPr>
            </a:lvl1pPr>
            <a:lvl2pPr>
              <a:defRPr sz="1800">
                <a:solidFill>
                  <a:schemeClr val="tx1">
                    <a:lumMod val="65000"/>
                    <a:lumOff val="35000"/>
                  </a:schemeClr>
                </a:solidFill>
              </a:defRPr>
            </a:lvl2pPr>
            <a:lvl3pPr>
              <a:defRPr sz="18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Title 1"/>
          <p:cNvSpPr>
            <a:spLocks noGrp="1"/>
          </p:cNvSpPr>
          <p:nvPr>
            <p:ph type="title"/>
          </p:nvPr>
        </p:nvSpPr>
        <p:spPr>
          <a:xfrm>
            <a:off x="628650" y="365130"/>
            <a:ext cx="7886700" cy="935773"/>
          </a:xfrm>
        </p:spPr>
        <p:txBody>
          <a:bodyPr/>
          <a:lstStyle>
            <a:lvl1pPr>
              <a:defRPr>
                <a:solidFill>
                  <a:schemeClr val="tx1">
                    <a:lumMod val="75000"/>
                    <a:lumOff val="25000"/>
                  </a:schemeClr>
                </a:solidFill>
                <a:effectLst>
                  <a:outerShdw blurRad="38100" dist="38100" dir="2700000" algn="tl">
                    <a:srgbClr val="000000">
                      <a:alpha val="43137"/>
                    </a:srgbClr>
                  </a:outerShdw>
                </a:effectLst>
              </a:defRPr>
            </a:lvl1pPr>
          </a:lstStyle>
          <a:p>
            <a:r>
              <a:rPr lang="tr-TR"/>
              <a:t>Asıl başlık stili için tıklatın</a:t>
            </a:r>
            <a:endParaRPr lang="tr-TR" dirty="0"/>
          </a:p>
        </p:txBody>
      </p:sp>
      <p:sp>
        <p:nvSpPr>
          <p:cNvPr id="8" name="6 Metin Yer Tutucusu"/>
          <p:cNvSpPr>
            <a:spLocks noGrp="1"/>
          </p:cNvSpPr>
          <p:nvPr>
            <p:ph type="body" sz="quarter" idx="10" hasCustomPrompt="1"/>
          </p:nvPr>
        </p:nvSpPr>
        <p:spPr>
          <a:xfrm>
            <a:off x="3929743" y="6299203"/>
            <a:ext cx="4593942" cy="377825"/>
          </a:xfrm>
        </p:spPr>
        <p:txBody>
          <a:bodyPr anchor="ctr"/>
          <a:lstStyle>
            <a:lvl1pPr algn="r">
              <a:buNone/>
              <a:defRPr sz="1100" baseline="0">
                <a:solidFill>
                  <a:schemeClr val="bg1"/>
                </a:solidFill>
              </a:defRPr>
            </a:lvl1pPr>
            <a:lvl2pPr algn="r">
              <a:buNone/>
              <a:defRPr sz="1100"/>
            </a:lvl2pPr>
            <a:lvl3pPr algn="r">
              <a:buNone/>
              <a:defRPr sz="1100"/>
            </a:lvl3pPr>
            <a:lvl4pPr algn="r">
              <a:buNone/>
              <a:defRPr sz="1100"/>
            </a:lvl4pPr>
            <a:lvl5pPr algn="r">
              <a:buNone/>
              <a:defRPr sz="1100"/>
            </a:lvl5pPr>
          </a:lstStyle>
          <a:p>
            <a:pPr lvl="0"/>
            <a:r>
              <a:rPr lang="tr-TR" dirty="0"/>
              <a:t>Sunum Konu Başlığınızı Buraya Yazınız</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adece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effectLst>
                  <a:outerShdw blurRad="38100" dist="38100" dir="2700000" algn="tl">
                    <a:srgbClr val="000000">
                      <a:alpha val="43137"/>
                    </a:srgbClr>
                  </a:outerShdw>
                </a:effectLst>
              </a:defRPr>
            </a:lvl1pPr>
          </a:lstStyle>
          <a:p>
            <a:r>
              <a:rPr lang="tr-TR"/>
              <a:t>Asıl başlık stili için tıklatın</a:t>
            </a:r>
            <a:endParaRPr lang="tr-TR" dirty="0"/>
          </a:p>
        </p:txBody>
      </p:sp>
      <p:sp>
        <p:nvSpPr>
          <p:cNvPr id="3" name="6 Metin Yer Tutucusu"/>
          <p:cNvSpPr>
            <a:spLocks noGrp="1"/>
          </p:cNvSpPr>
          <p:nvPr>
            <p:ph type="body" sz="quarter" idx="10" hasCustomPrompt="1"/>
          </p:nvPr>
        </p:nvSpPr>
        <p:spPr>
          <a:xfrm>
            <a:off x="3929743" y="6299203"/>
            <a:ext cx="4593942" cy="377825"/>
          </a:xfrm>
        </p:spPr>
        <p:txBody>
          <a:bodyPr anchor="ctr"/>
          <a:lstStyle>
            <a:lvl1pPr algn="r">
              <a:buNone/>
              <a:defRPr sz="1100" baseline="0">
                <a:solidFill>
                  <a:schemeClr val="bg1"/>
                </a:solidFill>
              </a:defRPr>
            </a:lvl1pPr>
            <a:lvl2pPr algn="r">
              <a:buNone/>
              <a:defRPr sz="1100"/>
            </a:lvl2pPr>
            <a:lvl3pPr algn="r">
              <a:buNone/>
              <a:defRPr sz="1100"/>
            </a:lvl3pPr>
            <a:lvl4pPr algn="r">
              <a:buNone/>
              <a:defRPr sz="1100"/>
            </a:lvl4pPr>
            <a:lvl5pPr algn="r">
              <a:buNone/>
              <a:defRPr sz="1100"/>
            </a:lvl5pPr>
          </a:lstStyle>
          <a:p>
            <a:pPr lvl="0"/>
            <a:r>
              <a:rPr lang="tr-TR" dirty="0"/>
              <a:t>Sunum Konu Başlığınızı Buraya Yazınız</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ş Slayt">
    <p:spTree>
      <p:nvGrpSpPr>
        <p:cNvPr id="1" name=""/>
        <p:cNvGrpSpPr/>
        <p:nvPr/>
      </p:nvGrpSpPr>
      <p:grpSpPr>
        <a:xfrm>
          <a:off x="0" y="0"/>
          <a:ext cx="0" cy="0"/>
          <a:chOff x="0" y="0"/>
          <a:chExt cx="0" cy="0"/>
        </a:xfrm>
      </p:grpSpPr>
      <p:sp>
        <p:nvSpPr>
          <p:cNvPr id="2" name="6 Metin Yer Tutucusu"/>
          <p:cNvSpPr>
            <a:spLocks noGrp="1"/>
          </p:cNvSpPr>
          <p:nvPr>
            <p:ph type="body" sz="quarter" idx="10" hasCustomPrompt="1"/>
          </p:nvPr>
        </p:nvSpPr>
        <p:spPr>
          <a:xfrm>
            <a:off x="3929743" y="6299203"/>
            <a:ext cx="4593942" cy="377825"/>
          </a:xfrm>
        </p:spPr>
        <p:txBody>
          <a:bodyPr anchor="ctr"/>
          <a:lstStyle>
            <a:lvl1pPr algn="r">
              <a:buNone/>
              <a:defRPr sz="1100" baseline="0">
                <a:solidFill>
                  <a:schemeClr val="bg1"/>
                </a:solidFill>
              </a:defRPr>
            </a:lvl1pPr>
            <a:lvl2pPr algn="r">
              <a:buNone/>
              <a:defRPr sz="1100"/>
            </a:lvl2pPr>
            <a:lvl3pPr algn="r">
              <a:buNone/>
              <a:defRPr sz="1100"/>
            </a:lvl3pPr>
            <a:lvl4pPr algn="r">
              <a:buNone/>
              <a:defRPr sz="1100"/>
            </a:lvl4pPr>
            <a:lvl5pPr algn="r">
              <a:buNone/>
              <a:defRPr sz="1100"/>
            </a:lvl5pPr>
          </a:lstStyle>
          <a:p>
            <a:pPr lvl="0"/>
            <a:r>
              <a:rPr lang="tr-TR" dirty="0"/>
              <a:t>Sunum Konu Başlığınızı Buraya Yazınız</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etinli İçerik">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476676"/>
            <a:ext cx="4629150" cy="5384379"/>
          </a:xfrm>
        </p:spPr>
        <p:txBody>
          <a:bodyPr>
            <a:normAutofit/>
          </a:bodyPr>
          <a:lstStyle>
            <a:lvl1pPr>
              <a:defRPr sz="1800">
                <a:solidFill>
                  <a:schemeClr val="tx1">
                    <a:lumMod val="65000"/>
                    <a:lumOff val="35000"/>
                  </a:schemeClr>
                </a:solidFill>
              </a:defRPr>
            </a:lvl1pPr>
            <a:lvl2pPr>
              <a:defRPr sz="1800">
                <a:solidFill>
                  <a:schemeClr val="tx1">
                    <a:lumMod val="65000"/>
                    <a:lumOff val="35000"/>
                  </a:schemeClr>
                </a:solidFill>
              </a:defRPr>
            </a:lvl2pPr>
            <a:lvl3pPr>
              <a:defRPr sz="18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8" name="Title 1"/>
          <p:cNvSpPr>
            <a:spLocks noGrp="1"/>
          </p:cNvSpPr>
          <p:nvPr>
            <p:ph type="title"/>
          </p:nvPr>
        </p:nvSpPr>
        <p:spPr>
          <a:xfrm>
            <a:off x="629841" y="457204"/>
            <a:ext cx="2949178" cy="1468419"/>
          </a:xfrm>
        </p:spPr>
        <p:txBody>
          <a:bodyPr anchor="t"/>
          <a:lstStyle>
            <a:lvl1pPr>
              <a:defRPr sz="2400">
                <a:solidFill>
                  <a:schemeClr val="tx1">
                    <a:lumMod val="75000"/>
                    <a:lumOff val="25000"/>
                  </a:schemeClr>
                </a:solidFill>
                <a:effectLst>
                  <a:outerShdw blurRad="38100" dist="38100" dir="2700000" algn="tl">
                    <a:srgbClr val="000000">
                      <a:alpha val="43137"/>
                    </a:srgbClr>
                  </a:outerShdw>
                </a:effectLst>
              </a:defRPr>
            </a:lvl1pPr>
          </a:lstStyle>
          <a:p>
            <a:r>
              <a:rPr lang="tr-TR"/>
              <a:t>Asıl başlık stili için tıklatın</a:t>
            </a:r>
            <a:endParaRPr lang="tr-TR" dirty="0"/>
          </a:p>
        </p:txBody>
      </p:sp>
      <p:sp>
        <p:nvSpPr>
          <p:cNvPr id="9" name="Text Placeholder 3"/>
          <p:cNvSpPr>
            <a:spLocks noGrp="1"/>
          </p:cNvSpPr>
          <p:nvPr>
            <p:ph type="body" sz="half" idx="2"/>
          </p:nvPr>
        </p:nvSpPr>
        <p:spPr>
          <a:xfrm>
            <a:off x="629841" y="2057400"/>
            <a:ext cx="2949178" cy="3811588"/>
          </a:xfrm>
        </p:spPr>
        <p:txBody>
          <a:bodyPr>
            <a:normAutofit/>
          </a:bodyPr>
          <a:lstStyle>
            <a:lvl1pPr marL="0" indent="0">
              <a:buNone/>
              <a:defRPr sz="18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6 Metin Yer Tutucusu"/>
          <p:cNvSpPr>
            <a:spLocks noGrp="1"/>
          </p:cNvSpPr>
          <p:nvPr>
            <p:ph type="body" sz="quarter" idx="10" hasCustomPrompt="1"/>
          </p:nvPr>
        </p:nvSpPr>
        <p:spPr>
          <a:xfrm>
            <a:off x="3929743" y="6299203"/>
            <a:ext cx="4593942" cy="377825"/>
          </a:xfrm>
        </p:spPr>
        <p:txBody>
          <a:bodyPr anchor="ctr"/>
          <a:lstStyle>
            <a:lvl1pPr algn="r">
              <a:buNone/>
              <a:defRPr sz="1100" baseline="0">
                <a:solidFill>
                  <a:schemeClr val="bg1"/>
                </a:solidFill>
              </a:defRPr>
            </a:lvl1pPr>
            <a:lvl2pPr algn="r">
              <a:buNone/>
              <a:defRPr sz="1100"/>
            </a:lvl2pPr>
            <a:lvl3pPr algn="r">
              <a:buNone/>
              <a:defRPr sz="1100"/>
            </a:lvl3pPr>
            <a:lvl4pPr algn="r">
              <a:buNone/>
              <a:defRPr sz="1100"/>
            </a:lvl4pPr>
            <a:lvl5pPr algn="r">
              <a:buNone/>
              <a:defRPr sz="1100"/>
            </a:lvl5pPr>
          </a:lstStyle>
          <a:p>
            <a:pPr lvl="0"/>
            <a:r>
              <a:rPr lang="tr-TR" dirty="0"/>
              <a:t>Sunum Konu Başlığınızı Buraya Yazınız</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tinli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4"/>
            <a:ext cx="2949178" cy="1468419"/>
          </a:xfrm>
        </p:spPr>
        <p:txBody>
          <a:bodyPr anchor="t"/>
          <a:lstStyle>
            <a:lvl1pPr>
              <a:defRPr sz="2400"/>
            </a:lvl1pPr>
          </a:lstStyle>
          <a:p>
            <a:r>
              <a:rPr lang="tr-TR"/>
              <a:t>Asıl başlık stili için tıklatın</a:t>
            </a:r>
            <a:endParaRPr lang="tr-TR" dirty="0"/>
          </a:p>
        </p:txBody>
      </p:sp>
      <p:sp>
        <p:nvSpPr>
          <p:cNvPr id="3" name="Picture Placeholder 2"/>
          <p:cNvSpPr>
            <a:spLocks noGrp="1"/>
          </p:cNvSpPr>
          <p:nvPr>
            <p:ph type="pic" idx="1"/>
          </p:nvPr>
        </p:nvSpPr>
        <p:spPr>
          <a:xfrm>
            <a:off x="3887391" y="987430"/>
            <a:ext cx="4629150" cy="4873625"/>
          </a:xfrm>
        </p:spPr>
        <p:txBody>
          <a:bodyPr rtlCol="0">
            <a:normAutofit/>
          </a:bodyPr>
          <a:lstStyle>
            <a:lvl1pPr marL="0" indent="0">
              <a:buNone/>
              <a:defRPr sz="2400">
                <a:solidFill>
                  <a:schemeClr val="tx1">
                    <a:lumMod val="65000"/>
                    <a:lumOff val="3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a:t>Resim eklemek için simgeyi tıklatın</a:t>
            </a:r>
            <a:endParaRPr lang="tr-TR"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6 Metin Yer Tutucusu"/>
          <p:cNvSpPr>
            <a:spLocks noGrp="1"/>
          </p:cNvSpPr>
          <p:nvPr>
            <p:ph type="body" sz="quarter" idx="10" hasCustomPrompt="1"/>
          </p:nvPr>
        </p:nvSpPr>
        <p:spPr>
          <a:xfrm>
            <a:off x="3929743" y="6299203"/>
            <a:ext cx="4593942" cy="377825"/>
          </a:xfrm>
        </p:spPr>
        <p:txBody>
          <a:bodyPr anchor="ctr"/>
          <a:lstStyle>
            <a:lvl1pPr algn="r">
              <a:buNone/>
              <a:defRPr sz="1100" baseline="0">
                <a:solidFill>
                  <a:schemeClr val="bg1"/>
                </a:solidFill>
              </a:defRPr>
            </a:lvl1pPr>
            <a:lvl2pPr algn="r">
              <a:buNone/>
              <a:defRPr sz="1100"/>
            </a:lvl2pPr>
            <a:lvl3pPr algn="r">
              <a:buNone/>
              <a:defRPr sz="1100"/>
            </a:lvl3pPr>
            <a:lvl4pPr algn="r">
              <a:buNone/>
              <a:defRPr sz="1100"/>
            </a:lvl4pPr>
            <a:lvl5pPr algn="r">
              <a:buNone/>
              <a:defRPr sz="1100"/>
            </a:lvl5pPr>
          </a:lstStyle>
          <a:p>
            <a:pPr lvl="0"/>
            <a:r>
              <a:rPr lang="tr-TR" dirty="0"/>
              <a:t>Sunum Konu Başlığınızı Buraya Yazınız</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itirirken">
    <p:spTree>
      <p:nvGrpSpPr>
        <p:cNvPr id="1" name=""/>
        <p:cNvGrpSpPr/>
        <p:nvPr/>
      </p:nvGrpSpPr>
      <p:grpSpPr>
        <a:xfrm>
          <a:off x="0" y="0"/>
          <a:ext cx="0" cy="0"/>
          <a:chOff x="0" y="0"/>
          <a:chExt cx="0" cy="0"/>
        </a:xfrm>
      </p:grpSpPr>
      <p:sp>
        <p:nvSpPr>
          <p:cNvPr id="2" name="Rectangle 6"/>
          <p:cNvSpPr/>
          <p:nvPr userDrawn="1"/>
        </p:nvSpPr>
        <p:spPr>
          <a:xfrm>
            <a:off x="0" y="0"/>
            <a:ext cx="9144000" cy="6858000"/>
          </a:xfrm>
          <a:prstGeom prst="rect">
            <a:avLst/>
          </a:prstGeom>
          <a:solidFill>
            <a:schemeClr val="bg1">
              <a:lumMod val="9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tr-TR" sz="3200" dirty="0">
                <a:solidFill>
                  <a:srgbClr val="B70909"/>
                </a:solidFill>
              </a:rPr>
              <a:t>Trabzon Üniversitesi</a:t>
            </a:r>
          </a:p>
          <a:p>
            <a:pPr algn="ctr">
              <a:defRPr/>
            </a:pPr>
            <a:r>
              <a:rPr lang="tr-TR" sz="3200" dirty="0">
                <a:solidFill>
                  <a:srgbClr val="B70909"/>
                </a:solidFill>
              </a:rPr>
              <a:t>Uzaktan</a:t>
            </a:r>
            <a:r>
              <a:rPr lang="tr-TR" sz="3200" baseline="0" dirty="0">
                <a:solidFill>
                  <a:srgbClr val="B70909"/>
                </a:solidFill>
              </a:rPr>
              <a:t> Eğitim Uygulama ve Araştırma Merkezi</a:t>
            </a:r>
            <a:endParaRPr lang="tr-TR" sz="3200" dirty="0">
              <a:solidFill>
                <a:srgbClr val="B70909"/>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onu Anlatımı">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1800">
                <a:solidFill>
                  <a:schemeClr val="tx1">
                    <a:lumMod val="65000"/>
                    <a:lumOff val="35000"/>
                  </a:schemeClr>
                </a:solidFill>
              </a:defRPr>
            </a:lvl1pPr>
            <a:lvl2pPr>
              <a:defRPr sz="1800">
                <a:solidFill>
                  <a:schemeClr val="tx1">
                    <a:lumMod val="65000"/>
                    <a:lumOff val="35000"/>
                  </a:schemeClr>
                </a:solidFill>
              </a:defRPr>
            </a:lvl2pPr>
            <a:lvl3pPr>
              <a:defRPr sz="18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7" name="6 Metin Yer Tutucusu"/>
          <p:cNvSpPr>
            <a:spLocks noGrp="1"/>
          </p:cNvSpPr>
          <p:nvPr>
            <p:ph type="body" sz="quarter" idx="10" hasCustomPrompt="1"/>
          </p:nvPr>
        </p:nvSpPr>
        <p:spPr>
          <a:xfrm>
            <a:off x="3929743" y="6299203"/>
            <a:ext cx="4593942" cy="377825"/>
          </a:xfrm>
        </p:spPr>
        <p:txBody>
          <a:bodyPr anchor="ctr"/>
          <a:lstStyle>
            <a:lvl1pPr algn="r">
              <a:buNone/>
              <a:defRPr sz="1100" baseline="0">
                <a:solidFill>
                  <a:schemeClr val="bg1"/>
                </a:solidFill>
              </a:defRPr>
            </a:lvl1pPr>
            <a:lvl2pPr algn="r">
              <a:buNone/>
              <a:defRPr sz="1100"/>
            </a:lvl2pPr>
            <a:lvl3pPr algn="r">
              <a:buNone/>
              <a:defRPr sz="1100"/>
            </a:lvl3pPr>
            <a:lvl4pPr algn="r">
              <a:buNone/>
              <a:defRPr sz="1100"/>
            </a:lvl4pPr>
            <a:lvl5pPr algn="r">
              <a:buNone/>
              <a:defRPr sz="1100"/>
            </a:lvl5pPr>
          </a:lstStyle>
          <a:p>
            <a:pPr lvl="0"/>
            <a:r>
              <a:rPr lang="tr-TR" dirty="0"/>
              <a:t>Sunum Konu Başlığınızı Buraya Yazınız</a:t>
            </a:r>
          </a:p>
        </p:txBody>
      </p:sp>
      <p:sp>
        <p:nvSpPr>
          <p:cNvPr id="4" name="Unvan 3"/>
          <p:cNvSpPr>
            <a:spLocks noGrp="1"/>
          </p:cNvSpPr>
          <p:nvPr>
            <p:ph type="title"/>
          </p:nvPr>
        </p:nvSpPr>
        <p:spPr/>
        <p:txBody>
          <a:bodyPr/>
          <a:lstStyle/>
          <a:p>
            <a:r>
              <a:rPr lang="tr-TR"/>
              <a:t>Asıl başlık stili için tıklatın</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nkli Arkaplan">
    <p:spTree>
      <p:nvGrpSpPr>
        <p:cNvPr id="1" name=""/>
        <p:cNvGrpSpPr/>
        <p:nvPr/>
      </p:nvGrpSpPr>
      <p:grpSpPr>
        <a:xfrm>
          <a:off x="0" y="0"/>
          <a:ext cx="0" cy="0"/>
          <a:chOff x="0" y="0"/>
          <a:chExt cx="0" cy="0"/>
        </a:xfrm>
      </p:grpSpPr>
      <p:sp>
        <p:nvSpPr>
          <p:cNvPr id="4" name="Rounded Rectangle 4"/>
          <p:cNvSpPr/>
          <p:nvPr/>
        </p:nvSpPr>
        <p:spPr>
          <a:xfrm>
            <a:off x="179786" y="188916"/>
            <a:ext cx="8784431" cy="5761037"/>
          </a:xfrm>
          <a:prstGeom prst="roundRect">
            <a:avLst>
              <a:gd name="adj" fmla="val 2070"/>
            </a:avLst>
          </a:prstGeom>
          <a:solidFill>
            <a:srgbClr val="FCBC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5" name="Action Button: Back or Previous 5">
            <a:hlinkClick r:id="" action="ppaction://hlinkshowjump?jump=previousslide" highlightClick="1"/>
          </p:cNvPr>
          <p:cNvSpPr/>
          <p:nvPr/>
        </p:nvSpPr>
        <p:spPr>
          <a:xfrm>
            <a:off x="5308997" y="5741991"/>
            <a:ext cx="351234" cy="350837"/>
          </a:xfrm>
          <a:prstGeom prst="actionButtonBackPrevious">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tr-TR"/>
          </a:p>
        </p:txBody>
      </p:sp>
      <p:sp>
        <p:nvSpPr>
          <p:cNvPr id="6" name="Action Button: Forward or Next 6">
            <a:hlinkClick r:id="" action="ppaction://hlinkshowjump?jump=nextslide" highlightClick="1"/>
          </p:cNvPr>
          <p:cNvSpPr/>
          <p:nvPr/>
        </p:nvSpPr>
        <p:spPr>
          <a:xfrm>
            <a:off x="5724526" y="5741991"/>
            <a:ext cx="351235" cy="350837"/>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tr-TR"/>
          </a:p>
        </p:txBody>
      </p:sp>
      <p:sp>
        <p:nvSpPr>
          <p:cNvPr id="2" name="Title 1"/>
          <p:cNvSpPr>
            <a:spLocks noGrp="1"/>
          </p:cNvSpPr>
          <p:nvPr>
            <p:ph type="title"/>
          </p:nvPr>
        </p:nvSpPr>
        <p:spPr/>
        <p:txBody>
          <a:bodyPr/>
          <a:lstStyle>
            <a:lvl1pPr>
              <a:defRPr>
                <a:solidFill>
                  <a:schemeClr val="tx1">
                    <a:lumMod val="95000"/>
                    <a:lumOff val="5000"/>
                  </a:schemeClr>
                </a:solidFill>
                <a:effectLst>
                  <a:outerShdw blurRad="38100" dist="38100" dir="2700000" algn="tl">
                    <a:srgbClr val="000000">
                      <a:alpha val="43137"/>
                    </a:srgbClr>
                  </a:outerShdw>
                </a:effectLst>
              </a:defRPr>
            </a:lvl1pPr>
          </a:lstStyle>
          <a:p>
            <a:r>
              <a:rPr lang="tr-TR"/>
              <a:t>Asıl başlık stili için tıklatın</a:t>
            </a:r>
            <a:endParaRPr lang="tr-TR" dirty="0"/>
          </a:p>
        </p:txBody>
      </p:sp>
      <p:sp>
        <p:nvSpPr>
          <p:cNvPr id="3" name="Content Placeholder 2"/>
          <p:cNvSpPr>
            <a:spLocks noGrp="1"/>
          </p:cNvSpPr>
          <p:nvPr>
            <p:ph idx="1"/>
          </p:nvPr>
        </p:nvSpPr>
        <p:spPr>
          <a:xfrm>
            <a:off x="628650" y="1404942"/>
            <a:ext cx="7886700" cy="4337050"/>
          </a:xfrm>
        </p:spPr>
        <p:txBody>
          <a:bodyPr>
            <a:normAutofit/>
          </a:bodyPr>
          <a:lstStyle>
            <a:lvl1pPr>
              <a:defRPr sz="1800">
                <a:solidFill>
                  <a:schemeClr val="tx1">
                    <a:lumMod val="95000"/>
                    <a:lumOff val="5000"/>
                  </a:schemeClr>
                </a:solidFill>
              </a:defRPr>
            </a:lvl1pPr>
            <a:lvl2pPr>
              <a:defRPr sz="1800">
                <a:solidFill>
                  <a:schemeClr val="tx1">
                    <a:lumMod val="95000"/>
                    <a:lumOff val="5000"/>
                  </a:schemeClr>
                </a:solidFill>
              </a:defRPr>
            </a:lvl2pPr>
            <a:lvl3pPr>
              <a:defRPr sz="1800">
                <a:solidFill>
                  <a:schemeClr val="tx1">
                    <a:lumMod val="95000"/>
                    <a:lumOff val="5000"/>
                  </a:schemeClr>
                </a:solidFill>
              </a:defRPr>
            </a:lvl3pPr>
            <a:lvl4pPr>
              <a:defRPr sz="1800">
                <a:solidFill>
                  <a:schemeClr val="tx1">
                    <a:lumMod val="95000"/>
                    <a:lumOff val="5000"/>
                  </a:schemeClr>
                </a:solidFill>
              </a:defRPr>
            </a:lvl4pPr>
            <a:lvl5pPr>
              <a:defRPr sz="1800">
                <a:solidFill>
                  <a:schemeClr val="tx1">
                    <a:lumMod val="95000"/>
                    <a:lumOff val="5000"/>
                  </a:schemeClr>
                </a:solidFil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7" name="6 Metin Yer Tutucusu"/>
          <p:cNvSpPr>
            <a:spLocks noGrp="1"/>
          </p:cNvSpPr>
          <p:nvPr>
            <p:ph type="body" sz="quarter" idx="10" hasCustomPrompt="1"/>
          </p:nvPr>
        </p:nvSpPr>
        <p:spPr>
          <a:xfrm>
            <a:off x="3929743" y="6299203"/>
            <a:ext cx="4593942" cy="377825"/>
          </a:xfrm>
        </p:spPr>
        <p:txBody>
          <a:bodyPr anchor="ctr"/>
          <a:lstStyle>
            <a:lvl1pPr algn="r">
              <a:buNone/>
              <a:defRPr sz="1100" baseline="0">
                <a:solidFill>
                  <a:schemeClr val="bg1"/>
                </a:solidFill>
              </a:defRPr>
            </a:lvl1pPr>
            <a:lvl2pPr algn="r">
              <a:buNone/>
              <a:defRPr sz="1100"/>
            </a:lvl2pPr>
            <a:lvl3pPr algn="r">
              <a:buNone/>
              <a:defRPr sz="1100"/>
            </a:lvl3pPr>
            <a:lvl4pPr algn="r">
              <a:buNone/>
              <a:defRPr sz="1100"/>
            </a:lvl4pPr>
            <a:lvl5pPr algn="r">
              <a:buNone/>
              <a:defRPr sz="1100"/>
            </a:lvl5pPr>
          </a:lstStyle>
          <a:p>
            <a:pPr lvl="0"/>
            <a:r>
              <a:rPr lang="tr-TR" dirty="0"/>
              <a:t>Sunum Konu Başlığınızı Buraya Yazınız</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aşlarken">
    <p:spTree>
      <p:nvGrpSpPr>
        <p:cNvPr id="1" name=""/>
        <p:cNvGrpSpPr/>
        <p:nvPr/>
      </p:nvGrpSpPr>
      <p:grpSpPr>
        <a:xfrm>
          <a:off x="0" y="0"/>
          <a:ext cx="0" cy="0"/>
          <a:chOff x="0" y="0"/>
          <a:chExt cx="0" cy="0"/>
        </a:xfrm>
      </p:grpSpPr>
      <p:sp>
        <p:nvSpPr>
          <p:cNvPr id="4" name="Rectangle 6"/>
          <p:cNvSpPr/>
          <p:nvPr/>
        </p:nvSpPr>
        <p:spPr>
          <a:xfrm>
            <a:off x="0" y="0"/>
            <a:ext cx="9144000" cy="6858000"/>
          </a:xfrm>
          <a:prstGeom prst="rect">
            <a:avLst/>
          </a:prstGeom>
          <a:solidFill>
            <a:schemeClr val="bg1">
              <a:lumMod val="9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tr-TR" sz="2400">
              <a:solidFill>
                <a:schemeClr val="bg1"/>
              </a:solidFill>
            </a:endParaRPr>
          </a:p>
        </p:txBody>
      </p:sp>
      <p:sp>
        <p:nvSpPr>
          <p:cNvPr id="5" name="Rectangle 1"/>
          <p:cNvSpPr/>
          <p:nvPr/>
        </p:nvSpPr>
        <p:spPr>
          <a:xfrm>
            <a:off x="-1" y="2668618"/>
            <a:ext cx="9143999" cy="1300162"/>
          </a:xfrm>
          <a:prstGeom prst="rect">
            <a:avLst/>
          </a:prstGeom>
          <a:solidFill>
            <a:srgbClr val="BF1E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6" name="Subtitle 2"/>
          <p:cNvSpPr txBox="1">
            <a:spLocks/>
          </p:cNvSpPr>
          <p:nvPr/>
        </p:nvSpPr>
        <p:spPr>
          <a:xfrm>
            <a:off x="1145381" y="4575175"/>
            <a:ext cx="6858000" cy="1676400"/>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3600" b="1" kern="1200">
                <a:solidFill>
                  <a:schemeClr val="accent4">
                    <a:lumMod val="20000"/>
                    <a:lumOff val="80000"/>
                  </a:schemeClr>
                </a:solidFill>
                <a:effectLst>
                  <a:outerShdw blurRad="38100" dist="38100" dir="2700000" algn="tl">
                    <a:srgbClr val="000000">
                      <a:alpha val="43137"/>
                    </a:srgbClr>
                  </a:outerShdw>
                </a:effectLst>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endParaRPr lang="tr-TR" sz="3200" dirty="0">
              <a:solidFill>
                <a:srgbClr val="FFC000"/>
              </a:solidFill>
            </a:endParaRPr>
          </a:p>
        </p:txBody>
      </p:sp>
      <p:sp>
        <p:nvSpPr>
          <p:cNvPr id="7" name="Title 1"/>
          <p:cNvSpPr txBox="1">
            <a:spLocks/>
          </p:cNvSpPr>
          <p:nvPr/>
        </p:nvSpPr>
        <p:spPr>
          <a:xfrm>
            <a:off x="1143000" y="830139"/>
            <a:ext cx="6858000" cy="1206500"/>
          </a:xfrm>
          <a:prstGeom prst="rect">
            <a:avLst/>
          </a:prstGeom>
        </p:spPr>
        <p:txBody>
          <a:bodyPr anchor="t">
            <a:noAutofit/>
          </a:bodyPr>
          <a:lstStyle>
            <a:lvl1pPr algn="ctr"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nSpc>
                <a:spcPct val="210000"/>
              </a:lnSpc>
              <a:defRPr/>
            </a:pPr>
            <a:r>
              <a:rPr lang="tr-TR" sz="2000" dirty="0">
                <a:solidFill>
                  <a:srgbClr val="BF1E2E"/>
                </a:solidFill>
                <a:latin typeface="Arial" pitchFamily="34" charset="0"/>
                <a:cs typeface="Arial" pitchFamily="34" charset="0"/>
              </a:rPr>
              <a:t>TRABZON ÜNİVERSİTESİ</a:t>
            </a:r>
          </a:p>
          <a:p>
            <a:pPr>
              <a:lnSpc>
                <a:spcPct val="210000"/>
              </a:lnSpc>
              <a:defRPr/>
            </a:pPr>
            <a:r>
              <a:rPr lang="tr-TR" sz="1800" dirty="0">
                <a:solidFill>
                  <a:schemeClr val="tx1">
                    <a:lumMod val="65000"/>
                    <a:lumOff val="35000"/>
                  </a:schemeClr>
                </a:solidFill>
                <a:latin typeface="Arial" pitchFamily="34" charset="0"/>
                <a:cs typeface="Arial" pitchFamily="34" charset="0"/>
              </a:rPr>
              <a:t>Uzaktan</a:t>
            </a:r>
            <a:r>
              <a:rPr lang="tr-TR" sz="1800" baseline="0" dirty="0">
                <a:solidFill>
                  <a:schemeClr val="tx1">
                    <a:lumMod val="65000"/>
                    <a:lumOff val="35000"/>
                  </a:schemeClr>
                </a:solidFill>
                <a:latin typeface="Arial" pitchFamily="34" charset="0"/>
                <a:cs typeface="Arial" pitchFamily="34" charset="0"/>
              </a:rPr>
              <a:t> Eğitim Uygulama ve Araştırma Merkezi</a:t>
            </a:r>
            <a:endParaRPr lang="tr-TR" sz="1800" dirty="0">
              <a:solidFill>
                <a:schemeClr val="tx1">
                  <a:lumMod val="65000"/>
                  <a:lumOff val="35000"/>
                </a:schemeClr>
              </a:solidFill>
              <a:latin typeface="Arial" pitchFamily="34" charset="0"/>
              <a:cs typeface="Arial" pitchFamily="34" charset="0"/>
            </a:endParaRPr>
          </a:p>
          <a:p>
            <a:pPr>
              <a:lnSpc>
                <a:spcPct val="210000"/>
              </a:lnSpc>
              <a:defRPr/>
            </a:pPr>
            <a:endParaRPr lang="tr-TR" sz="2000" dirty="0">
              <a:solidFill>
                <a:schemeClr val="tx1">
                  <a:lumMod val="65000"/>
                  <a:lumOff val="35000"/>
                </a:schemeClr>
              </a:solidFill>
              <a:latin typeface="Arial" pitchFamily="34" charset="0"/>
              <a:cs typeface="Arial" pitchFamily="34" charset="0"/>
            </a:endParaRPr>
          </a:p>
        </p:txBody>
      </p:sp>
      <p:sp>
        <p:nvSpPr>
          <p:cNvPr id="11" name="10 Başlık"/>
          <p:cNvSpPr>
            <a:spLocks noGrp="1"/>
          </p:cNvSpPr>
          <p:nvPr>
            <p:ph type="title" hasCustomPrompt="1"/>
          </p:nvPr>
        </p:nvSpPr>
        <p:spPr>
          <a:xfrm>
            <a:off x="620216" y="2678589"/>
            <a:ext cx="7903568" cy="1296144"/>
          </a:xfr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lang="tr-TR" sz="2500" b="1" kern="1200" dirty="0" smtClean="0">
                <a:solidFill>
                  <a:schemeClr val="bg1">
                    <a:lumMod val="95000"/>
                  </a:schemeClr>
                </a:solidFill>
                <a:effectLst>
                  <a:outerShdw blurRad="38100" dist="38100" dir="2700000" algn="tl">
                    <a:srgbClr val="000000">
                      <a:alpha val="43137"/>
                    </a:srgbClr>
                  </a:outerShdw>
                </a:effectLst>
                <a:latin typeface="Arial" pitchFamily="34" charset="0"/>
                <a:ea typeface="+mn-ea"/>
                <a:cs typeface="Arial" pitchFamily="34" charset="0"/>
              </a:defRPr>
            </a:lvl1pPr>
          </a:lstStyle>
          <a:p>
            <a:r>
              <a:rPr lang="tr-TR" dirty="0"/>
              <a:t>Bölüm Başlığı Yazınız</a:t>
            </a:r>
          </a:p>
        </p:txBody>
      </p:sp>
    </p:spTree>
    <p:extLst>
      <p:ext uri="{BB962C8B-B14F-4D97-AF65-F5344CB8AC3E}">
        <p14:creationId xmlns:p14="http://schemas.microsoft.com/office/powerpoint/2010/main" val="1596204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KAZA">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1800">
                <a:solidFill>
                  <a:schemeClr val="tx1">
                    <a:lumMod val="65000"/>
                    <a:lumOff val="35000"/>
                  </a:schemeClr>
                </a:solidFill>
              </a:defRPr>
            </a:lvl1pPr>
            <a:lvl2pPr>
              <a:defRPr sz="1800">
                <a:solidFill>
                  <a:schemeClr val="tx1">
                    <a:lumMod val="65000"/>
                    <a:lumOff val="35000"/>
                  </a:schemeClr>
                </a:solidFill>
              </a:defRPr>
            </a:lvl2pPr>
            <a:lvl3pPr>
              <a:defRPr sz="18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Unvan 3"/>
          <p:cNvSpPr>
            <a:spLocks noGrp="1"/>
          </p:cNvSpPr>
          <p:nvPr>
            <p:ph type="title"/>
          </p:nvPr>
        </p:nvSpPr>
        <p:spPr/>
        <p:txBody>
          <a:bodyPr/>
          <a:lstStyle/>
          <a:p>
            <a:r>
              <a:rPr lang="tr-TR"/>
              <a:t>Asıl başlık stili için tıklatın</a:t>
            </a:r>
          </a:p>
        </p:txBody>
      </p:sp>
      <p:pic>
        <p:nvPicPr>
          <p:cNvPr id="6" name="Resim 5">
            <a:extLst>
              <a:ext uri="{FF2B5EF4-FFF2-40B4-BE49-F238E27FC236}">
                <a16:creationId xmlns:a16="http://schemas.microsoft.com/office/drawing/2014/main" id="{64AFD05D-AD96-4CEC-AB51-D7C83593168B}"/>
              </a:ext>
            </a:extLst>
          </p:cNvPr>
          <p:cNvPicPr>
            <a:picLocks noChangeAspect="1"/>
          </p:cNvPicPr>
          <p:nvPr userDrawn="1"/>
        </p:nvPicPr>
        <p:blipFill>
          <a:blip r:embed="rId2"/>
          <a:stretch>
            <a:fillRect/>
          </a:stretch>
        </p:blipFill>
        <p:spPr>
          <a:xfrm>
            <a:off x="1464127" y="0"/>
            <a:ext cx="6215746" cy="6570478"/>
          </a:xfrm>
          <a:prstGeom prst="rect">
            <a:avLst/>
          </a:prstGeom>
        </p:spPr>
      </p:pic>
      <p:sp>
        <p:nvSpPr>
          <p:cNvPr id="2" name="Dikdörtgen 1">
            <a:extLst>
              <a:ext uri="{FF2B5EF4-FFF2-40B4-BE49-F238E27FC236}">
                <a16:creationId xmlns:a16="http://schemas.microsoft.com/office/drawing/2014/main" id="{BCD856FE-B68A-48BE-98F2-668F8CD2A2CD}"/>
              </a:ext>
            </a:extLst>
          </p:cNvPr>
          <p:cNvSpPr/>
          <p:nvPr userDrawn="1"/>
        </p:nvSpPr>
        <p:spPr>
          <a:xfrm>
            <a:off x="0" y="6176966"/>
            <a:ext cx="9143999" cy="56500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2406" y="6034851"/>
            <a:ext cx="9742413" cy="1037076"/>
          </a:xfrm>
          <a:prstGeom prst="rect">
            <a:avLst/>
          </a:prstGeom>
        </p:spPr>
      </p:pic>
      <p:pic>
        <p:nvPicPr>
          <p:cNvPr id="7" name="Picture 8" descr="Ä°lgili resim">
            <a:extLst>
              <a:ext uri="{FF2B5EF4-FFF2-40B4-BE49-F238E27FC236}">
                <a16:creationId xmlns:a16="http://schemas.microsoft.com/office/drawing/2014/main" id="{88DDB64F-A578-4C11-B5F4-B3385732CD6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308546" y="4341512"/>
            <a:ext cx="1835454" cy="1835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033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Konu Anlatımı">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1800">
                <a:solidFill>
                  <a:schemeClr val="tx1">
                    <a:lumMod val="65000"/>
                    <a:lumOff val="35000"/>
                  </a:schemeClr>
                </a:solidFill>
              </a:defRPr>
            </a:lvl1pPr>
            <a:lvl2pPr>
              <a:defRPr sz="1800">
                <a:solidFill>
                  <a:schemeClr val="tx1">
                    <a:lumMod val="65000"/>
                    <a:lumOff val="35000"/>
                  </a:schemeClr>
                </a:solidFill>
              </a:defRPr>
            </a:lvl2pPr>
            <a:lvl3pPr>
              <a:defRPr sz="18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Unvan 3"/>
          <p:cNvSpPr>
            <a:spLocks noGrp="1"/>
          </p:cNvSpPr>
          <p:nvPr>
            <p:ph type="title"/>
          </p:nvPr>
        </p:nvSpPr>
        <p:spPr/>
        <p:txBody>
          <a:bodyPr/>
          <a:lstStyle/>
          <a:p>
            <a:r>
              <a:rPr lang="tr-TR"/>
              <a:t>Asıl başlık stili için tıklatın</a:t>
            </a:r>
          </a:p>
        </p:txBody>
      </p:sp>
      <p:pic>
        <p:nvPicPr>
          <p:cNvPr id="6" name="Resim 5">
            <a:extLst>
              <a:ext uri="{FF2B5EF4-FFF2-40B4-BE49-F238E27FC236}">
                <a16:creationId xmlns:a16="http://schemas.microsoft.com/office/drawing/2014/main" id="{64AFD05D-AD96-4CEC-AB51-D7C83593168B}"/>
              </a:ext>
            </a:extLst>
          </p:cNvPr>
          <p:cNvPicPr>
            <a:picLocks noChangeAspect="1"/>
          </p:cNvPicPr>
          <p:nvPr userDrawn="1"/>
        </p:nvPicPr>
        <p:blipFill>
          <a:blip r:embed="rId2"/>
          <a:stretch>
            <a:fillRect/>
          </a:stretch>
        </p:blipFill>
        <p:spPr>
          <a:xfrm>
            <a:off x="1464127" y="0"/>
            <a:ext cx="6215746" cy="6570478"/>
          </a:xfrm>
          <a:prstGeom prst="rect">
            <a:avLst/>
          </a:prstGeom>
        </p:spPr>
      </p:pic>
      <p:sp>
        <p:nvSpPr>
          <p:cNvPr id="2" name="Dikdörtgen 1">
            <a:extLst>
              <a:ext uri="{FF2B5EF4-FFF2-40B4-BE49-F238E27FC236}">
                <a16:creationId xmlns:a16="http://schemas.microsoft.com/office/drawing/2014/main" id="{BCD856FE-B68A-48BE-98F2-668F8CD2A2CD}"/>
              </a:ext>
            </a:extLst>
          </p:cNvPr>
          <p:cNvSpPr/>
          <p:nvPr userDrawn="1"/>
        </p:nvSpPr>
        <p:spPr>
          <a:xfrm>
            <a:off x="0" y="6176966"/>
            <a:ext cx="9143999" cy="56500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2406" y="6034851"/>
            <a:ext cx="9742413" cy="1037076"/>
          </a:xfrm>
          <a:prstGeom prst="rect">
            <a:avLst/>
          </a:prstGeom>
        </p:spPr>
      </p:pic>
    </p:spTree>
    <p:extLst>
      <p:ext uri="{BB962C8B-B14F-4D97-AF65-F5344CB8AC3E}">
        <p14:creationId xmlns:p14="http://schemas.microsoft.com/office/powerpoint/2010/main" val="2380428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Resimli Ara Başlık">
    <p:spTree>
      <p:nvGrpSpPr>
        <p:cNvPr id="1" name=""/>
        <p:cNvGrpSpPr/>
        <p:nvPr/>
      </p:nvGrpSpPr>
      <p:grpSpPr>
        <a:xfrm>
          <a:off x="0" y="0"/>
          <a:ext cx="0" cy="0"/>
          <a:chOff x="0" y="0"/>
          <a:chExt cx="0" cy="0"/>
        </a:xfrm>
      </p:grpSpPr>
      <p:sp>
        <p:nvSpPr>
          <p:cNvPr id="5" name="Rectangle 14"/>
          <p:cNvSpPr/>
          <p:nvPr/>
        </p:nvSpPr>
        <p:spPr>
          <a:xfrm>
            <a:off x="0" y="0"/>
            <a:ext cx="9144000" cy="6858000"/>
          </a:xfrm>
          <a:prstGeom prst="rect">
            <a:avLst/>
          </a:prstGeom>
          <a:solidFill>
            <a:srgbClr val="BF1E2E"/>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tr-TR" dirty="0">
              <a:solidFill>
                <a:schemeClr val="bg1"/>
              </a:solidFill>
            </a:endParaRPr>
          </a:p>
        </p:txBody>
      </p:sp>
      <p:sp>
        <p:nvSpPr>
          <p:cNvPr id="3" name="Picture Placeholder 2"/>
          <p:cNvSpPr>
            <a:spLocks noGrp="1"/>
          </p:cNvSpPr>
          <p:nvPr>
            <p:ph type="pic" idx="1"/>
          </p:nvPr>
        </p:nvSpPr>
        <p:spPr>
          <a:xfrm>
            <a:off x="-1" y="0"/>
            <a:ext cx="9144001" cy="4846320"/>
          </a:xfrm>
          <a:solidFill>
            <a:schemeClr val="bg1">
              <a:lumMod val="75000"/>
            </a:schemeClr>
          </a:solidFill>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a:t>Resim eklemek için simgeyi tıklatın</a:t>
            </a:r>
            <a:endParaRPr lang="en-US" noProof="0" dirty="0"/>
          </a:p>
        </p:txBody>
      </p:sp>
      <p:sp>
        <p:nvSpPr>
          <p:cNvPr id="4" name="Text Placeholder 3"/>
          <p:cNvSpPr>
            <a:spLocks noGrp="1"/>
          </p:cNvSpPr>
          <p:nvPr>
            <p:ph type="body" sz="half" idx="2"/>
          </p:nvPr>
        </p:nvSpPr>
        <p:spPr>
          <a:xfrm>
            <a:off x="457200" y="5638800"/>
            <a:ext cx="8153400" cy="457200"/>
          </a:xfrm>
        </p:spPr>
        <p:txBody>
          <a:bodyPr>
            <a:normAutofit/>
          </a:bodyPr>
          <a:lstStyle>
            <a:lvl1pPr marL="0" indent="0">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dirty="0"/>
              <a:t>Asıl metin stillerini düzenle</a:t>
            </a:r>
          </a:p>
        </p:txBody>
      </p:sp>
      <p:sp>
        <p:nvSpPr>
          <p:cNvPr id="8" name="Title 7"/>
          <p:cNvSpPr>
            <a:spLocks noGrp="1"/>
          </p:cNvSpPr>
          <p:nvPr>
            <p:ph type="title"/>
          </p:nvPr>
        </p:nvSpPr>
        <p:spPr>
          <a:xfrm>
            <a:off x="457200" y="5029200"/>
            <a:ext cx="8153400" cy="457200"/>
          </a:xfrm>
        </p:spPr>
        <p:txBody>
          <a:bodyPr anchor="t">
            <a:noAutofit/>
          </a:bodyPr>
          <a:lstStyle>
            <a:lvl1pPr>
              <a:defRPr sz="2800" b="0">
                <a:solidFill>
                  <a:schemeClr val="bg1"/>
                </a:solidFill>
                <a:effectLst>
                  <a:outerShdw blurRad="38100" dist="38100" dir="2700000" algn="tl">
                    <a:srgbClr val="000000">
                      <a:alpha val="43137"/>
                    </a:srgbClr>
                  </a:outerShdw>
                </a:effectLst>
              </a:defRPr>
            </a:lvl1pPr>
          </a:lstStyle>
          <a:p>
            <a:r>
              <a:rPr lang="tr-TR" dirty="0"/>
              <a:t>Asıl başlık stili için tıklatın</a:t>
            </a:r>
            <a:endParaRPr lang="en-US" dirty="0"/>
          </a:p>
        </p:txBody>
      </p:sp>
    </p:spTree>
    <p:extLst>
      <p:ext uri="{BB962C8B-B14F-4D97-AF65-F5344CB8AC3E}">
        <p14:creationId xmlns:p14="http://schemas.microsoft.com/office/powerpoint/2010/main" val="2947875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Bitirirken">
    <p:spTree>
      <p:nvGrpSpPr>
        <p:cNvPr id="1" name=""/>
        <p:cNvGrpSpPr/>
        <p:nvPr/>
      </p:nvGrpSpPr>
      <p:grpSpPr>
        <a:xfrm>
          <a:off x="0" y="0"/>
          <a:ext cx="0" cy="0"/>
          <a:chOff x="0" y="0"/>
          <a:chExt cx="0" cy="0"/>
        </a:xfrm>
      </p:grpSpPr>
      <p:sp>
        <p:nvSpPr>
          <p:cNvPr id="2" name="Rectangle 6"/>
          <p:cNvSpPr/>
          <p:nvPr userDrawn="1"/>
        </p:nvSpPr>
        <p:spPr>
          <a:xfrm>
            <a:off x="0" y="0"/>
            <a:ext cx="9144000" cy="3429000"/>
          </a:xfrm>
          <a:prstGeom prst="rect">
            <a:avLst/>
          </a:prstGeom>
          <a:solidFill>
            <a:schemeClr val="bg1">
              <a:lumMod val="9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tr-TR" sz="3200" dirty="0">
                <a:solidFill>
                  <a:srgbClr val="B70909"/>
                </a:solidFill>
              </a:rPr>
              <a:t>TRABZON ÜNİVERSİTESİ</a:t>
            </a:r>
          </a:p>
          <a:p>
            <a:pPr algn="ctr">
              <a:defRPr/>
            </a:pPr>
            <a:r>
              <a:rPr lang="tr-TR" sz="3000" dirty="0">
                <a:solidFill>
                  <a:srgbClr val="B70909"/>
                </a:solidFill>
              </a:rPr>
              <a:t>Uzaktan</a:t>
            </a:r>
            <a:r>
              <a:rPr lang="tr-TR" sz="3000" baseline="0" dirty="0">
                <a:solidFill>
                  <a:srgbClr val="B70909"/>
                </a:solidFill>
              </a:rPr>
              <a:t> Eğitim Uygulama ve Araştırma Merkezi</a:t>
            </a:r>
            <a:endParaRPr lang="tr-TR" sz="3000" dirty="0">
              <a:solidFill>
                <a:srgbClr val="B70909"/>
              </a:solidFill>
            </a:endParaRPr>
          </a:p>
        </p:txBody>
      </p:sp>
      <p:sp>
        <p:nvSpPr>
          <p:cNvPr id="4" name="Dikdörtgen 3">
            <a:extLst>
              <a:ext uri="{FF2B5EF4-FFF2-40B4-BE49-F238E27FC236}">
                <a16:creationId xmlns:a16="http://schemas.microsoft.com/office/drawing/2014/main" id="{5B573468-E0C4-491C-909B-8BFA7CDC29C6}"/>
              </a:ext>
            </a:extLst>
          </p:cNvPr>
          <p:cNvSpPr/>
          <p:nvPr userDrawn="1"/>
        </p:nvSpPr>
        <p:spPr>
          <a:xfrm>
            <a:off x="1" y="5734594"/>
            <a:ext cx="9144000" cy="112340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27263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onu Anlatımı Başlıksız">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76676"/>
            <a:ext cx="7886700" cy="5700291"/>
          </a:xfrm>
        </p:spPr>
        <p:txBody>
          <a:bodyPr>
            <a:normAutofit/>
          </a:bodyPr>
          <a:lstStyle>
            <a:lvl1pPr>
              <a:defRPr sz="1800">
                <a:solidFill>
                  <a:schemeClr val="tx1">
                    <a:lumMod val="65000"/>
                    <a:lumOff val="35000"/>
                  </a:schemeClr>
                </a:solidFill>
              </a:defRPr>
            </a:lvl1pPr>
            <a:lvl2pPr>
              <a:defRPr sz="1800">
                <a:solidFill>
                  <a:schemeClr val="tx1">
                    <a:lumMod val="65000"/>
                    <a:lumOff val="35000"/>
                  </a:schemeClr>
                </a:solidFill>
              </a:defRPr>
            </a:lvl2pPr>
            <a:lvl3pPr>
              <a:defRPr sz="18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4" name="6 Metin Yer Tutucusu"/>
          <p:cNvSpPr>
            <a:spLocks noGrp="1"/>
          </p:cNvSpPr>
          <p:nvPr>
            <p:ph type="body" sz="quarter" idx="10" hasCustomPrompt="1"/>
          </p:nvPr>
        </p:nvSpPr>
        <p:spPr>
          <a:xfrm>
            <a:off x="3929743" y="6299203"/>
            <a:ext cx="4593942" cy="377825"/>
          </a:xfrm>
        </p:spPr>
        <p:txBody>
          <a:bodyPr anchor="ctr"/>
          <a:lstStyle>
            <a:lvl1pPr algn="r">
              <a:buNone/>
              <a:defRPr sz="1100" baseline="0">
                <a:solidFill>
                  <a:schemeClr val="bg1"/>
                </a:solidFill>
              </a:defRPr>
            </a:lvl1pPr>
            <a:lvl2pPr algn="r">
              <a:buNone/>
              <a:defRPr sz="1100"/>
            </a:lvl2pPr>
            <a:lvl3pPr algn="r">
              <a:buNone/>
              <a:defRPr sz="1100"/>
            </a:lvl3pPr>
            <a:lvl4pPr algn="r">
              <a:buNone/>
              <a:defRPr sz="1100"/>
            </a:lvl4pPr>
            <a:lvl5pPr algn="r">
              <a:buNone/>
              <a:defRPr sz="1100"/>
            </a:lvl5pPr>
          </a:lstStyle>
          <a:p>
            <a:pPr lvl="0"/>
            <a:r>
              <a:rPr lang="tr-TR" dirty="0"/>
              <a:t>Sunum Konu Başlığınızı Buraya Yazınız</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maç">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effectLst>
                  <a:outerShdw blurRad="38100" dist="38100" dir="2700000" algn="tl">
                    <a:srgbClr val="000000">
                      <a:alpha val="43137"/>
                    </a:srgbClr>
                  </a:outerShdw>
                </a:effectLst>
              </a:defRPr>
            </a:lvl1pPr>
          </a:lstStyle>
          <a:p>
            <a:r>
              <a:rPr lang="tr-TR"/>
              <a:t>Asıl başlık stili için tıklatın</a:t>
            </a:r>
            <a:endParaRPr lang="tr-TR" dirty="0"/>
          </a:p>
        </p:txBody>
      </p:sp>
      <p:sp>
        <p:nvSpPr>
          <p:cNvPr id="3" name="Content Placeholder 2"/>
          <p:cNvSpPr>
            <a:spLocks noGrp="1"/>
          </p:cNvSpPr>
          <p:nvPr>
            <p:ph idx="1"/>
          </p:nvPr>
        </p:nvSpPr>
        <p:spPr/>
        <p:txBody>
          <a:bodyPr>
            <a:normAutofit/>
          </a:bodyPr>
          <a:lstStyle>
            <a:lvl1pPr>
              <a:defRPr sz="1800">
                <a:solidFill>
                  <a:schemeClr val="tx1">
                    <a:lumMod val="65000"/>
                    <a:lumOff val="35000"/>
                  </a:schemeClr>
                </a:solidFill>
              </a:defRPr>
            </a:lvl1pPr>
            <a:lvl2pPr>
              <a:defRPr sz="1800">
                <a:solidFill>
                  <a:schemeClr val="tx1">
                    <a:lumMod val="65000"/>
                    <a:lumOff val="35000"/>
                  </a:schemeClr>
                </a:solidFill>
              </a:defRPr>
            </a:lvl2pPr>
            <a:lvl3pPr>
              <a:defRPr sz="18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5" name="6 Metin Yer Tutucusu"/>
          <p:cNvSpPr>
            <a:spLocks noGrp="1"/>
          </p:cNvSpPr>
          <p:nvPr>
            <p:ph type="body" sz="quarter" idx="10" hasCustomPrompt="1"/>
          </p:nvPr>
        </p:nvSpPr>
        <p:spPr>
          <a:xfrm>
            <a:off x="3929743" y="6299203"/>
            <a:ext cx="4593942" cy="377825"/>
          </a:xfrm>
        </p:spPr>
        <p:txBody>
          <a:bodyPr anchor="ctr"/>
          <a:lstStyle>
            <a:lvl1pPr algn="r">
              <a:buNone/>
              <a:defRPr sz="1100" baseline="0">
                <a:solidFill>
                  <a:schemeClr val="bg1"/>
                </a:solidFill>
              </a:defRPr>
            </a:lvl1pPr>
            <a:lvl2pPr algn="r">
              <a:buNone/>
              <a:defRPr sz="1100"/>
            </a:lvl2pPr>
            <a:lvl3pPr algn="r">
              <a:buNone/>
              <a:defRPr sz="1100"/>
            </a:lvl3pPr>
            <a:lvl4pPr algn="r">
              <a:buNone/>
              <a:defRPr sz="1100"/>
            </a:lvl4pPr>
            <a:lvl5pPr algn="r">
              <a:buNone/>
              <a:defRPr sz="1100"/>
            </a:lvl5pPr>
          </a:lstStyle>
          <a:p>
            <a:pPr lvl="0"/>
            <a:r>
              <a:rPr lang="tr-TR" dirty="0"/>
              <a:t>Sunum Konu Başlığınızı Buraya Yazınız</a:t>
            </a:r>
          </a:p>
        </p:txBody>
      </p:sp>
      <p:pic>
        <p:nvPicPr>
          <p:cNvPr id="1032" name="Picture 8" descr="Ä°lgili resim"/>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08546" y="4341512"/>
            <a:ext cx="1835454" cy="18354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lumMod val="9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tr-TR" dirty="0">
              <a:solidFill>
                <a:schemeClr val="bg1"/>
              </a:solidFill>
            </a:endParaRPr>
          </a:p>
        </p:txBody>
      </p:sp>
      <p:sp>
        <p:nvSpPr>
          <p:cNvPr id="14" name="Rectangle 13"/>
          <p:cNvSpPr/>
          <p:nvPr/>
        </p:nvSpPr>
        <p:spPr>
          <a:xfrm>
            <a:off x="0" y="6275388"/>
            <a:ext cx="9144000" cy="430212"/>
          </a:xfrm>
          <a:prstGeom prst="rect">
            <a:avLst/>
          </a:prstGeom>
          <a:solidFill>
            <a:srgbClr val="B709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 name="Title Placeholder 1"/>
          <p:cNvSpPr>
            <a:spLocks noGrp="1"/>
          </p:cNvSpPr>
          <p:nvPr>
            <p:ph type="title"/>
          </p:nvPr>
        </p:nvSpPr>
        <p:spPr>
          <a:xfrm>
            <a:off x="628650" y="365125"/>
            <a:ext cx="7886700" cy="935038"/>
          </a:xfrm>
          <a:prstGeom prst="rect">
            <a:avLst/>
          </a:prstGeom>
        </p:spPr>
        <p:txBody>
          <a:bodyPr vert="horz" lIns="91440" tIns="45720" rIns="91440" bIns="45720" rtlCol="0" anchor="ctr">
            <a:normAutofit/>
          </a:bodyPr>
          <a:lstStyle/>
          <a:p>
            <a:r>
              <a:rPr lang="tr-TR"/>
              <a:t>Asıl başlık stili için tıklatın</a:t>
            </a:r>
            <a:endParaRPr lang="tr-TR" dirty="0"/>
          </a:p>
        </p:txBody>
      </p:sp>
      <p:sp>
        <p:nvSpPr>
          <p:cNvPr id="1029" name="Text Placeholder 2"/>
          <p:cNvSpPr>
            <a:spLocks noGrp="1"/>
          </p:cNvSpPr>
          <p:nvPr>
            <p:ph type="body" idx="1"/>
          </p:nvPr>
        </p:nvSpPr>
        <p:spPr bwMode="auto">
          <a:xfrm>
            <a:off x="628650" y="1404941"/>
            <a:ext cx="7886700" cy="4772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1030" name="Rectangle 10"/>
          <p:cNvSpPr>
            <a:spLocks noChangeArrowheads="1"/>
          </p:cNvSpPr>
          <p:nvPr/>
        </p:nvSpPr>
        <p:spPr bwMode="auto">
          <a:xfrm>
            <a:off x="591741" y="6362700"/>
            <a:ext cx="4572000" cy="261610"/>
          </a:xfrm>
          <a:prstGeom prst="rect">
            <a:avLst/>
          </a:prstGeom>
          <a:noFill/>
          <a:ln w="9525">
            <a:noFill/>
            <a:miter lim="800000"/>
            <a:headEnd/>
            <a:tailEnd/>
          </a:ln>
        </p:spPr>
        <p:txBody>
          <a:bodyPr wrap="square">
            <a:spAutoFit/>
          </a:bodyPr>
          <a:lstStyle/>
          <a:p>
            <a:pPr>
              <a:defRPr/>
            </a:pPr>
            <a:r>
              <a:rPr lang="tr-TR" sz="1100" b="1" dirty="0">
                <a:solidFill>
                  <a:schemeClr val="bg1"/>
                </a:solidFill>
                <a:latin typeface="Arial" charset="0"/>
              </a:rPr>
              <a:t>Dersin Adı</a:t>
            </a:r>
          </a:p>
        </p:txBody>
      </p:sp>
    </p:spTree>
  </p:cSld>
  <p:clrMap bg1="lt1" tx1="dk1" bg2="lt2" tx2="dk2" accent1="accent1" accent2="accent2" accent3="accent3" accent4="accent4" accent5="accent5" accent6="accent6" hlink="hlink" folHlink="folHlink"/>
  <p:sldLayoutIdLst>
    <p:sldLayoutId id="2147483885" r:id="rId1"/>
    <p:sldLayoutId id="2147483876" r:id="rId2"/>
    <p:sldLayoutId id="2147483891" r:id="rId3"/>
    <p:sldLayoutId id="2147483895" r:id="rId4"/>
    <p:sldLayoutId id="2147483892" r:id="rId5"/>
    <p:sldLayoutId id="2147483893" r:id="rId6"/>
    <p:sldLayoutId id="2147483894" r:id="rId7"/>
    <p:sldLayoutId id="2147483877" r:id="rId8"/>
    <p:sldLayoutId id="2147483886" r:id="rId9"/>
    <p:sldLayoutId id="2147483887" r:id="rId10"/>
    <p:sldLayoutId id="2147483878" r:id="rId11"/>
    <p:sldLayoutId id="2147483889" r:id="rId12"/>
    <p:sldLayoutId id="2147483879" r:id="rId13"/>
    <p:sldLayoutId id="2147483880" r:id="rId14"/>
    <p:sldLayoutId id="2147483881" r:id="rId15"/>
    <p:sldLayoutId id="2147483882" r:id="rId16"/>
    <p:sldLayoutId id="2147483883" r:id="rId17"/>
    <p:sldLayoutId id="2147483884" r:id="rId18"/>
    <p:sldLayoutId id="2147483890" r:id="rId19"/>
    <p:sldLayoutId id="2147483888" r:id="rId20"/>
  </p:sldLayoutIdLst>
  <p:txStyles>
    <p:titleStyle>
      <a:lvl1pPr algn="l" rtl="0" eaLnBrk="1" fontAlgn="base" hangingPunct="1">
        <a:lnSpc>
          <a:spcPct val="90000"/>
        </a:lnSpc>
        <a:spcBef>
          <a:spcPct val="0"/>
        </a:spcBef>
        <a:spcAft>
          <a:spcPct val="0"/>
        </a:spcAft>
        <a:defRPr sz="2500" b="1" kern="1200">
          <a:solidFill>
            <a:schemeClr val="tx1">
              <a:lumMod val="75000"/>
              <a:lumOff val="25000"/>
            </a:schemeClr>
          </a:solidFill>
          <a:effectLst>
            <a:outerShdw blurRad="38100" dist="38100" dir="2700000" algn="tl">
              <a:srgbClr val="000000">
                <a:alpha val="43137"/>
              </a:srgbClr>
            </a:outerShdw>
          </a:effectLst>
          <a:latin typeface="Arial" pitchFamily="34" charset="0"/>
          <a:ea typeface="+mj-ea"/>
          <a:cs typeface="Arial" pitchFamily="34" charset="0"/>
        </a:defRPr>
      </a:lvl1pPr>
      <a:lvl2pPr algn="l" rtl="0" eaLnBrk="1" fontAlgn="base" hangingPunct="1">
        <a:lnSpc>
          <a:spcPct val="90000"/>
        </a:lnSpc>
        <a:spcBef>
          <a:spcPct val="0"/>
        </a:spcBef>
        <a:spcAft>
          <a:spcPct val="0"/>
        </a:spcAft>
        <a:defRPr sz="2800" b="1">
          <a:solidFill>
            <a:srgbClr val="BDD7EE"/>
          </a:solidFill>
          <a:latin typeface="Arial" charset="0"/>
          <a:cs typeface="Arial" charset="0"/>
        </a:defRPr>
      </a:lvl2pPr>
      <a:lvl3pPr algn="l" rtl="0" eaLnBrk="1" fontAlgn="base" hangingPunct="1">
        <a:lnSpc>
          <a:spcPct val="90000"/>
        </a:lnSpc>
        <a:spcBef>
          <a:spcPct val="0"/>
        </a:spcBef>
        <a:spcAft>
          <a:spcPct val="0"/>
        </a:spcAft>
        <a:defRPr sz="2800" b="1">
          <a:solidFill>
            <a:srgbClr val="BDD7EE"/>
          </a:solidFill>
          <a:latin typeface="Arial" charset="0"/>
          <a:cs typeface="Arial" charset="0"/>
        </a:defRPr>
      </a:lvl3pPr>
      <a:lvl4pPr algn="l" rtl="0" eaLnBrk="1" fontAlgn="base" hangingPunct="1">
        <a:lnSpc>
          <a:spcPct val="90000"/>
        </a:lnSpc>
        <a:spcBef>
          <a:spcPct val="0"/>
        </a:spcBef>
        <a:spcAft>
          <a:spcPct val="0"/>
        </a:spcAft>
        <a:defRPr sz="2800" b="1">
          <a:solidFill>
            <a:srgbClr val="BDD7EE"/>
          </a:solidFill>
          <a:latin typeface="Arial" charset="0"/>
          <a:cs typeface="Arial" charset="0"/>
        </a:defRPr>
      </a:lvl4pPr>
      <a:lvl5pPr algn="l" rtl="0" eaLnBrk="1" fontAlgn="base" hangingPunct="1">
        <a:lnSpc>
          <a:spcPct val="90000"/>
        </a:lnSpc>
        <a:spcBef>
          <a:spcPct val="0"/>
        </a:spcBef>
        <a:spcAft>
          <a:spcPct val="0"/>
        </a:spcAft>
        <a:defRPr sz="2800" b="1">
          <a:solidFill>
            <a:srgbClr val="BDD7EE"/>
          </a:solidFill>
          <a:latin typeface="Arial" charset="0"/>
          <a:cs typeface="Arial" charset="0"/>
        </a:defRPr>
      </a:lvl5pPr>
      <a:lvl6pPr marL="457200" algn="l" rtl="0" eaLnBrk="1" fontAlgn="base" hangingPunct="1">
        <a:lnSpc>
          <a:spcPct val="90000"/>
        </a:lnSpc>
        <a:spcBef>
          <a:spcPct val="0"/>
        </a:spcBef>
        <a:spcAft>
          <a:spcPct val="0"/>
        </a:spcAft>
        <a:defRPr sz="2800" b="1">
          <a:solidFill>
            <a:srgbClr val="BDD7EE"/>
          </a:solidFill>
          <a:latin typeface="Arial" charset="0"/>
          <a:cs typeface="Arial" charset="0"/>
        </a:defRPr>
      </a:lvl6pPr>
      <a:lvl7pPr marL="914400" algn="l" rtl="0" eaLnBrk="1" fontAlgn="base" hangingPunct="1">
        <a:lnSpc>
          <a:spcPct val="90000"/>
        </a:lnSpc>
        <a:spcBef>
          <a:spcPct val="0"/>
        </a:spcBef>
        <a:spcAft>
          <a:spcPct val="0"/>
        </a:spcAft>
        <a:defRPr sz="2800" b="1">
          <a:solidFill>
            <a:srgbClr val="BDD7EE"/>
          </a:solidFill>
          <a:latin typeface="Arial" charset="0"/>
          <a:cs typeface="Arial" charset="0"/>
        </a:defRPr>
      </a:lvl7pPr>
      <a:lvl8pPr marL="1371600" algn="l" rtl="0" eaLnBrk="1" fontAlgn="base" hangingPunct="1">
        <a:lnSpc>
          <a:spcPct val="90000"/>
        </a:lnSpc>
        <a:spcBef>
          <a:spcPct val="0"/>
        </a:spcBef>
        <a:spcAft>
          <a:spcPct val="0"/>
        </a:spcAft>
        <a:defRPr sz="2800" b="1">
          <a:solidFill>
            <a:srgbClr val="BDD7EE"/>
          </a:solidFill>
          <a:latin typeface="Arial" charset="0"/>
          <a:cs typeface="Arial" charset="0"/>
        </a:defRPr>
      </a:lvl8pPr>
      <a:lvl9pPr marL="1828800" algn="l" rtl="0" eaLnBrk="1" fontAlgn="base" hangingPunct="1">
        <a:lnSpc>
          <a:spcPct val="90000"/>
        </a:lnSpc>
        <a:spcBef>
          <a:spcPct val="0"/>
        </a:spcBef>
        <a:spcAft>
          <a:spcPct val="0"/>
        </a:spcAft>
        <a:defRPr sz="2800" b="1">
          <a:solidFill>
            <a:srgbClr val="BDD7EE"/>
          </a:solidFill>
          <a:latin typeface="Arial" charset="0"/>
          <a:cs typeface="Arial" charset="0"/>
        </a:defRPr>
      </a:lvl9pPr>
    </p:titleStyle>
    <p:bodyStyle>
      <a:lvl1pPr marL="228600" indent="-228600" algn="l" rtl="0" eaLnBrk="1" fontAlgn="base" hangingPunct="1">
        <a:lnSpc>
          <a:spcPct val="90000"/>
        </a:lnSpc>
        <a:spcBef>
          <a:spcPts val="1000"/>
        </a:spcBef>
        <a:spcAft>
          <a:spcPct val="0"/>
        </a:spcAft>
        <a:buFont typeface="Arial" charset="0"/>
        <a:buChar char="•"/>
        <a:defRPr kern="1200">
          <a:solidFill>
            <a:schemeClr val="tx1">
              <a:lumMod val="75000"/>
              <a:lumOff val="25000"/>
            </a:schemeClr>
          </a:solidFill>
          <a:latin typeface="Arial" pitchFamily="34" charset="0"/>
          <a:ea typeface="+mn-ea"/>
          <a:cs typeface="Arial" pitchFamily="34" charset="0"/>
        </a:defRPr>
      </a:lvl1pPr>
      <a:lvl2pPr marL="685800" indent="-228600" algn="l" rtl="0" eaLnBrk="1" fontAlgn="base" hangingPunct="1">
        <a:lnSpc>
          <a:spcPct val="90000"/>
        </a:lnSpc>
        <a:spcBef>
          <a:spcPts val="500"/>
        </a:spcBef>
        <a:spcAft>
          <a:spcPct val="0"/>
        </a:spcAft>
        <a:buFont typeface="Arial" charset="0"/>
        <a:buChar char="•"/>
        <a:defRPr kern="1200">
          <a:solidFill>
            <a:schemeClr val="tx1">
              <a:lumMod val="75000"/>
              <a:lumOff val="25000"/>
            </a:schemeClr>
          </a:solidFill>
          <a:latin typeface="Arial" pitchFamily="34" charset="0"/>
          <a:ea typeface="+mn-ea"/>
          <a:cs typeface="Arial" pitchFamily="34" charset="0"/>
        </a:defRPr>
      </a:lvl2pPr>
      <a:lvl3pPr marL="1143000" indent="-228600" algn="l" rtl="0" eaLnBrk="1" fontAlgn="base" hangingPunct="1">
        <a:lnSpc>
          <a:spcPct val="90000"/>
        </a:lnSpc>
        <a:spcBef>
          <a:spcPts val="500"/>
        </a:spcBef>
        <a:spcAft>
          <a:spcPct val="0"/>
        </a:spcAft>
        <a:buFont typeface="Arial" charset="0"/>
        <a:buChar char="•"/>
        <a:defRPr kern="1200">
          <a:solidFill>
            <a:schemeClr val="tx1">
              <a:lumMod val="75000"/>
              <a:lumOff val="25000"/>
            </a:schemeClr>
          </a:solidFill>
          <a:latin typeface="Arial" pitchFamily="34" charset="0"/>
          <a:ea typeface="+mn-ea"/>
          <a:cs typeface="Arial" pitchFamily="34" charset="0"/>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lumMod val="75000"/>
              <a:lumOff val="25000"/>
            </a:schemeClr>
          </a:solidFill>
          <a:latin typeface="Arial" pitchFamily="34" charset="0"/>
          <a:ea typeface="+mn-ea"/>
          <a:cs typeface="Arial" pitchFamily="34" charset="0"/>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hyperlink" Target="https://muhendistan.com/bilgisayar-destekli-tasarim/" TargetMode="Externa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hyperlink" Target="https://muhendistan.com/ansys-nedir-nerelerde-kullanilir/" TargetMode="Externa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D5AA0D65-52E8-4B9D-BB68-EFEFB9356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Unvan 1"/>
          <p:cNvSpPr>
            <a:spLocks noGrp="1"/>
          </p:cNvSpPr>
          <p:nvPr>
            <p:ph type="title"/>
          </p:nvPr>
        </p:nvSpPr>
        <p:spPr>
          <a:xfrm>
            <a:off x="323557" y="3158098"/>
            <a:ext cx="8581292" cy="943427"/>
          </a:xfrm>
        </p:spPr>
        <p:txBody>
          <a:bodyPr/>
          <a:lstStyle/>
          <a:p>
            <a:r>
              <a:rPr lang="tr-TR" sz="2800" dirty="0">
                <a:solidFill>
                  <a:schemeClr val="tx1">
                    <a:lumMod val="75000"/>
                    <a:lumOff val="25000"/>
                  </a:schemeClr>
                </a:solidFill>
                <a:latin typeface="Times New Roman" panose="02020603050405020304" pitchFamily="18" charset="0"/>
                <a:cs typeface="Times New Roman" panose="02020603050405020304" pitchFamily="18" charset="0"/>
              </a:rPr>
              <a:t>EĞİTİMDE ÖĞRETMENLERİN 3B MATERYAL YOLCULUĞU</a:t>
            </a:r>
          </a:p>
        </p:txBody>
      </p:sp>
      <p:sp>
        <p:nvSpPr>
          <p:cNvPr id="4" name="9 Metin kutusu">
            <a:extLst>
              <a:ext uri="{FF2B5EF4-FFF2-40B4-BE49-F238E27FC236}">
                <a16:creationId xmlns:a16="http://schemas.microsoft.com/office/drawing/2014/main" id="{3D307DC9-FC90-44DC-B70B-E1C44585DEBB}"/>
              </a:ext>
            </a:extLst>
          </p:cNvPr>
          <p:cNvSpPr txBox="1"/>
          <p:nvPr/>
        </p:nvSpPr>
        <p:spPr>
          <a:xfrm>
            <a:off x="637084" y="5376230"/>
            <a:ext cx="6881446" cy="369332"/>
          </a:xfrm>
          <a:prstGeom prst="rect">
            <a:avLst/>
          </a:prstGeom>
          <a:noFill/>
        </p:spPr>
        <p:txBody>
          <a:bodyPr wrap="square" rtlCol="0">
            <a:spAutoFit/>
          </a:bodyPr>
          <a:lstStyle/>
          <a:p>
            <a:r>
              <a:rPr lang="tr-TR" b="1" dirty="0">
                <a:solidFill>
                  <a:schemeClr val="tx1">
                    <a:lumMod val="65000"/>
                    <a:lumOff val="35000"/>
                  </a:schemeClr>
                </a:solidFill>
                <a:latin typeface="Arial" pitchFamily="34" charset="0"/>
                <a:cs typeface="Arial" pitchFamily="34" charset="0"/>
              </a:rPr>
              <a:t>Proje Yöneticisi: Dr. </a:t>
            </a:r>
            <a:r>
              <a:rPr lang="tr-TR" b="1" dirty="0" err="1">
                <a:solidFill>
                  <a:schemeClr val="tx1">
                    <a:lumMod val="65000"/>
                    <a:lumOff val="35000"/>
                  </a:schemeClr>
                </a:solidFill>
                <a:latin typeface="Arial" pitchFamily="34" charset="0"/>
                <a:cs typeface="Arial" pitchFamily="34" charset="0"/>
              </a:rPr>
              <a:t>Öğr</a:t>
            </a:r>
            <a:r>
              <a:rPr lang="tr-TR" b="1" dirty="0">
                <a:solidFill>
                  <a:schemeClr val="tx1">
                    <a:lumMod val="65000"/>
                    <a:lumOff val="35000"/>
                  </a:schemeClr>
                </a:solidFill>
                <a:latin typeface="Arial" pitchFamily="34" charset="0"/>
                <a:cs typeface="Arial" pitchFamily="34" charset="0"/>
              </a:rPr>
              <a:t>. Üyesi Ayşegül ASLAN</a:t>
            </a:r>
          </a:p>
        </p:txBody>
      </p:sp>
    </p:spTree>
    <p:extLst>
      <p:ext uri="{BB962C8B-B14F-4D97-AF65-F5344CB8AC3E}">
        <p14:creationId xmlns:p14="http://schemas.microsoft.com/office/powerpoint/2010/main" val="3382652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çerik Yer Tutucusu 8" descr="metin içeren bir resim&#10;&#10;Açıklama otomatik olarak oluşturuldu">
            <a:extLst>
              <a:ext uri="{FF2B5EF4-FFF2-40B4-BE49-F238E27FC236}">
                <a16:creationId xmlns:a16="http://schemas.microsoft.com/office/drawing/2014/main" id="{2B31D4B8-25D0-4D80-9F6B-0B5EA49B5A91}"/>
              </a:ext>
            </a:extLst>
          </p:cNvPr>
          <p:cNvPicPr>
            <a:picLocks noGrp="1" noChangeAspect="1"/>
          </p:cNvPicPr>
          <p:nvPr>
            <p:ph idx="1"/>
          </p:nvPr>
        </p:nvPicPr>
        <p:blipFill>
          <a:blip r:embed="rId2"/>
          <a:stretch>
            <a:fillRect/>
          </a:stretch>
        </p:blipFill>
        <p:spPr>
          <a:xfrm>
            <a:off x="0" y="1659988"/>
            <a:ext cx="9143999" cy="2222695"/>
          </a:xfrm>
        </p:spPr>
      </p:pic>
    </p:spTree>
    <p:extLst>
      <p:ext uri="{BB962C8B-B14F-4D97-AF65-F5344CB8AC3E}">
        <p14:creationId xmlns:p14="http://schemas.microsoft.com/office/powerpoint/2010/main" val="2345148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DF644AA9-85F0-4FD8-AF13-4E9C1FB9C82B}"/>
              </a:ext>
            </a:extLst>
          </p:cNvPr>
          <p:cNvSpPr>
            <a:spLocks noGrp="1"/>
          </p:cNvSpPr>
          <p:nvPr>
            <p:ph idx="1"/>
          </p:nvPr>
        </p:nvSpPr>
        <p:spPr/>
        <p:txBody>
          <a:bodyPr>
            <a:normAutofit fontScale="92500"/>
          </a:bodyPr>
          <a:lstStyle/>
          <a:p>
            <a:endPar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Eğitimde gelişmiş teknolojilerin kullanımı öğrenme oranının artmasında ve insanların yeni teknolojileri kullanmasında önemli bir etken olacaktır. Bu sistemlerde kullanılacak bilginin birden çok karmaşık veri türünden oluşan multimedya uygulamaları şeklinde işlenmesi de öğrenme ve öğretme metotlarına zenginlik katacak verim ve kalite hızla yükselecektir.</a:t>
            </a:r>
          </a:p>
          <a:p>
            <a:pPr>
              <a:lnSpc>
                <a:spcPct val="150000"/>
              </a:lnSpc>
            </a:pPr>
            <a:r>
              <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Teknolojinin etkin bir biçimde öğretim faaliyetlerine entegre edilmesi ile “öğrencilerin sahip oldukları yaşam tecrübeleri arasındaki farklılıklara bakılmaksızın, onları öğrenme konusunda motive edecek, öğrenmeye engel imkânsızlıkları en aza indirecektir. Teknoloji öğrencilere bireysel öğrenme fırsatları sunarak onların birer hayat boyu öğrenen bireyler olmasını da sağlayacaktır” (ABDDOE, 2010).</a:t>
            </a:r>
          </a:p>
          <a:p>
            <a:endPar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dirty="0"/>
          </a:p>
        </p:txBody>
      </p:sp>
      <p:sp>
        <p:nvSpPr>
          <p:cNvPr id="3" name="Başlık 2">
            <a:extLst>
              <a:ext uri="{FF2B5EF4-FFF2-40B4-BE49-F238E27FC236}">
                <a16:creationId xmlns:a16="http://schemas.microsoft.com/office/drawing/2014/main" id="{A4113DE0-8D31-4E69-8AFF-76803A48C876}"/>
              </a:ext>
            </a:extLst>
          </p:cNvPr>
          <p:cNvSpPr>
            <a:spLocks noGrp="1"/>
          </p:cNvSpPr>
          <p:nvPr>
            <p:ph type="title"/>
          </p:nvPr>
        </p:nvSpPr>
        <p:spPr/>
        <p:txBody>
          <a:bodyPr/>
          <a:lstStyle/>
          <a:p>
            <a:r>
              <a:rPr lang="tr-TR" dirty="0"/>
              <a:t>Bilgi İletişim Teknolojileri</a:t>
            </a:r>
          </a:p>
        </p:txBody>
      </p:sp>
    </p:spTree>
    <p:extLst>
      <p:ext uri="{BB962C8B-B14F-4D97-AF65-F5344CB8AC3E}">
        <p14:creationId xmlns:p14="http://schemas.microsoft.com/office/powerpoint/2010/main" val="1057588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F46328C2-3918-421D-B9EE-672EAFA73F8B}"/>
              </a:ext>
            </a:extLst>
          </p:cNvPr>
          <p:cNvSpPr>
            <a:spLocks noGrp="1"/>
          </p:cNvSpPr>
          <p:nvPr>
            <p:ph idx="1"/>
          </p:nvPr>
        </p:nvSpPr>
        <p:spPr>
          <a:xfrm>
            <a:off x="628650" y="562709"/>
            <a:ext cx="7886700" cy="5614258"/>
          </a:xfrm>
        </p:spPr>
        <p:txBody>
          <a:bodyPr/>
          <a:lstStyle/>
          <a:p>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endPar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Bilim ve teknolojideki hızlı gelişmeler sonucunda bilgisayar ve internet teknolojilerinin eğitim ortamlarında kullanımı kaçınılmaz hale gelmiş, bu durum öğretmen ve öğrencilerin bilgisayar ve internet teknolojilerini bir araç olarak kullanabilmeleri için yeterli bilgi ve iletişim teknolojileri(BİT) alt yapısına sahip olmalarını zorunlu hale getirmiştir. Bilgi ve iletişim teknolojilerinin eğitime entegrasyonunun gerçekleşmesi ancak gerekli ortam ve altyapının sağlanmasıyla gerçekleşecektir. Bu noktada önemli olan bilgi ve iletişim teknolojilerini eğitim sistemlerine nasıl entegre edilmesi gerektiğidir.</a:t>
            </a:r>
            <a:endParaRPr lang="tr-TR"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3253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09A324A7-58FE-4C2C-BB52-92877E4A362F}"/>
              </a:ext>
            </a:extLst>
          </p:cNvPr>
          <p:cNvSpPr>
            <a:spLocks noGrp="1"/>
          </p:cNvSpPr>
          <p:nvPr>
            <p:ph idx="1"/>
          </p:nvPr>
        </p:nvSpPr>
        <p:spPr/>
        <p:txBody>
          <a:bodyPr/>
          <a:lstStyle/>
          <a:p>
            <a:endPar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Gerek</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2023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Eğitim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Vizyonu’ndaki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dijital</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dönüşüme</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yönelik</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hedeflerin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gerekse</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fizik</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kimya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ve</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biyoloji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öğretim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programlarının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amaçlarının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yerine</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getirilmesinde</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öğretmenlere</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büyük</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sorumluluklar</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düşmektedir</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Bu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nedenle</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öğretmenlerin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Tasarım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Odaklı</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Düşünme</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gibi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güncel</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bir</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modelle</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öğretim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ortamlarını</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tasarlamaları</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beklenmektedir</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dirty="0">
              <a:latin typeface="Times New Roman" panose="02020603050405020304" pitchFamily="18" charset="0"/>
              <a:cs typeface="Times New Roman" panose="02020603050405020304" pitchFamily="18" charset="0"/>
            </a:endParaRPr>
          </a:p>
          <a:p>
            <a:endParaRPr lang="tr-TR" dirty="0"/>
          </a:p>
        </p:txBody>
      </p:sp>
      <p:sp>
        <p:nvSpPr>
          <p:cNvPr id="3" name="Başlık 2">
            <a:extLst>
              <a:ext uri="{FF2B5EF4-FFF2-40B4-BE49-F238E27FC236}">
                <a16:creationId xmlns:a16="http://schemas.microsoft.com/office/drawing/2014/main" id="{4F32DB78-9EEC-4EE9-BB5F-2120DA581047}"/>
              </a:ext>
            </a:extLst>
          </p:cNvPr>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Tasarım Odaklı Düşünme</a:t>
            </a:r>
          </a:p>
        </p:txBody>
      </p:sp>
    </p:spTree>
    <p:extLst>
      <p:ext uri="{BB962C8B-B14F-4D97-AF65-F5344CB8AC3E}">
        <p14:creationId xmlns:p14="http://schemas.microsoft.com/office/powerpoint/2010/main" val="187647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9077399E-9046-4122-8221-5B81B6C0A661}"/>
              </a:ext>
            </a:extLst>
          </p:cNvPr>
          <p:cNvSpPr>
            <a:spLocks noGrp="1"/>
          </p:cNvSpPr>
          <p:nvPr>
            <p:ph idx="1"/>
          </p:nvPr>
        </p:nvSpPr>
        <p:spPr>
          <a:xfrm>
            <a:off x="628650" y="126609"/>
            <a:ext cx="7886700" cy="6020973"/>
          </a:xfrm>
        </p:spPr>
        <p:txBody>
          <a:bodyPr>
            <a:normAutofit fontScale="85000" lnSpcReduction="10000"/>
          </a:bodyPr>
          <a:lstStyle/>
          <a:p>
            <a:pPr algn="just">
              <a:lnSpc>
                <a:spcPct val="150000"/>
              </a:lnSpc>
            </a:pP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TOD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modeli</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temel</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alınarak</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öğretmenlere</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dijital</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yeterlik</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kazandırılmasının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fizik</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kimya</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ve</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biyoloji</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kavramlarının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öğrenimine</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yardımcı</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olacak</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ve</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kalıcı</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öğrenmeyi</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destekleyecek</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3B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katı</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modellerin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farklı</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sınıf</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düzeyindeki</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konu</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ve</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kazanımlara</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göre</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tasarlanmasının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uzmanların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modeli</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geliştirecek</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ve</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kullanacak</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öğretmenler</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ile</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öğrencilerin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görüşleri</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alınarak</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bu</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modellerin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geliştirilmesi</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uygulanması</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ve</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değerlendirilmesinin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amaçlandığı</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proje</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kapsamında</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gerçekleştirilmesi</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planlanan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hedefler</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ise</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şu</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şekildedir</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fontAlgn="base">
              <a:lnSpc>
                <a:spcPct val="150000"/>
              </a:lnSpc>
              <a:buSzPts val="1000"/>
              <a:buFont typeface="Symbol" panose="05050102010706020507" pitchFamily="18" charset="2"/>
              <a:buChar char=""/>
              <a:tabLst>
                <a:tab pos="457200" algn="l"/>
              </a:tabLst>
            </a:pP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Proje</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süresince</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geliştirilen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modellerin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bu</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modellerin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ilişkili</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olduğu</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kazanımların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ve</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bu</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modellere</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erişimin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sağlanacağı</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veri</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tabanları</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linklerinin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olduğu</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bir</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“3B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katı</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model e-</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kılavuzu</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yayınlamak</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(Ek-4),</a:t>
            </a:r>
            <a:endParaRPr lang="tr-T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fontAlgn="base">
              <a:lnSpc>
                <a:spcPct val="150000"/>
              </a:lnSpc>
              <a:buSzPts val="1000"/>
              <a:buFont typeface="Symbol" panose="05050102010706020507" pitchFamily="18" charset="2"/>
              <a:buChar char=""/>
              <a:tabLst>
                <a:tab pos="457200" algn="l"/>
              </a:tabLst>
            </a:pP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Projeye</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katılan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fizik</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kimya</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ve</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biyoloji</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öğretmenlerinin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deneyimlerinin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paylaşıldığı</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3B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katı</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model e-</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kılavuzunun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ve</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uygulamalardan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yansımaların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yer</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aldığı</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etkileşimli</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bir</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alan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(Web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sitesi</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www.fkb3bmodel.com)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oluşturmak</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fontAlgn="base">
              <a:lnSpc>
                <a:spcPct val="150000"/>
              </a:lnSpc>
              <a:buSzPts val="1000"/>
              <a:buFont typeface="Symbol" panose="05050102010706020507" pitchFamily="18" charset="2"/>
              <a:buChar char=""/>
              <a:tabLst>
                <a:tab pos="457200" algn="l"/>
              </a:tabLst>
            </a:pP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Literatürde</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var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olan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modellere</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alternatif</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olarak</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eğitmen-öğretmen-öğrenci</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görüşleri</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doğrultusunda</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öğretmenler</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tarafından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tasarlanan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özgün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modeller</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ortaya</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koymak</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(Ek-4),</a:t>
            </a:r>
            <a:endParaRPr lang="tr-T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fontAlgn="base">
              <a:lnSpc>
                <a:spcPct val="150000"/>
              </a:lnSpc>
              <a:buSzPts val="1000"/>
              <a:buFont typeface="Symbol" panose="05050102010706020507" pitchFamily="18" charset="2"/>
              <a:buChar char=""/>
              <a:tabLst>
                <a:tab pos="457200" algn="l"/>
              </a:tabLst>
            </a:pP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Öğretim</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faaliyetlerinde</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3B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katı</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modellerin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kullanılması</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ile</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öğretmenlerin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pedagojik</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ve</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içerik</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bilgisini</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geliştirerek</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gerek</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yüz</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yüze</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gerekse</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uzaktan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öğretim</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sürecinde</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etkili</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öğrenme</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ortamlarının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tasarlanmasını</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destekleyerek</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öğretmen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ve</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öğrenci</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diyaloğunu</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artırmak</a:t>
            </a:r>
            <a:endParaRPr lang="tr-T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6113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232F1CD3-CA5B-455A-987B-6EEC586589B3}"/>
              </a:ext>
            </a:extLst>
          </p:cNvPr>
          <p:cNvSpPr>
            <a:spLocks noGrp="1"/>
          </p:cNvSpPr>
          <p:nvPr>
            <p:ph idx="1"/>
          </p:nvPr>
        </p:nvSpPr>
        <p:spPr>
          <a:xfrm>
            <a:off x="628650" y="436099"/>
            <a:ext cx="7886700" cy="5740868"/>
          </a:xfrm>
        </p:spPr>
        <p:txBody>
          <a:bodyPr>
            <a:normAutofit fontScale="85000" lnSpcReduction="10000"/>
          </a:bodyPr>
          <a:lstStyle/>
          <a:p>
            <a:pPr marL="342900" lvl="0" indent="-342900" algn="just" fontAlgn="base">
              <a:lnSpc>
                <a:spcPct val="150000"/>
              </a:lnSpc>
              <a:buSzPts val="1000"/>
              <a:buFont typeface="Symbol" panose="05050102010706020507" pitchFamily="18" charset="2"/>
              <a:buChar char=""/>
              <a:tabLst>
                <a:tab pos="457200" algn="l"/>
              </a:tabLst>
            </a:pPr>
            <a:endParaRPr lang="tr-TR" sz="1800" dirty="0">
              <a:solidFill>
                <a:srgbClr val="000000"/>
              </a:solidFill>
              <a:effectLst/>
              <a:latin typeface="Arial" panose="020B0604020202020204" pitchFamily="34" charset="0"/>
              <a:ea typeface="Times New Roman" panose="02020603050405020304" pitchFamily="18" charset="0"/>
            </a:endParaRPr>
          </a:p>
          <a:p>
            <a:pPr marL="342900" lvl="0" indent="-342900" algn="just" fontAlgn="base">
              <a:lnSpc>
                <a:spcPct val="150000"/>
              </a:lnSpc>
              <a:buSzPts val="1000"/>
              <a:buFont typeface="Symbol" panose="05050102010706020507" pitchFamily="18" charset="2"/>
              <a:buChar char=""/>
              <a:tabLst>
                <a:tab pos="457200" algn="l"/>
              </a:tabLst>
            </a:pP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Fizik</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kimya</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ve</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biyoloji</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öğretmenlerinin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21.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yy</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becerilerine</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uyum</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sürecini</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desteklemek</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fontAlgn="base">
              <a:lnSpc>
                <a:spcPct val="150000"/>
              </a:lnSpc>
              <a:buSzPts val="1000"/>
              <a:buFont typeface="Symbol" panose="05050102010706020507" pitchFamily="18" charset="2"/>
              <a:buChar char=""/>
              <a:tabLst>
                <a:tab pos="457200" algn="l"/>
              </a:tabLst>
            </a:pP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Fizik</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kimya</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ve</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biyoloji</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öğretmenlerinin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tasarım</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odaklı</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düşünme</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modeline</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yönelik</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görüşlerini</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belirlemek</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ve</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bu</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konuda</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farkındalık</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oluşturmak</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fontAlgn="base">
              <a:lnSpc>
                <a:spcPct val="150000"/>
              </a:lnSpc>
              <a:buSzPts val="1000"/>
              <a:buFont typeface="Symbol" panose="05050102010706020507" pitchFamily="18" charset="2"/>
              <a:buChar char=""/>
              <a:tabLst>
                <a:tab pos="457200" algn="l"/>
              </a:tabLst>
            </a:pP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Fizik</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kimya</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ve</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biyoloji</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öğretmenlerine</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model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üretiminin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ön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gerekliliği</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olan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bir</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3B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çizim</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programını</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Tinkercad</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Freecad</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vb.)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kullanarak</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3B model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tasarlama</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sonrasında</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da 3B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yazıcıdan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çıktı</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alma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becerisi</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kazandırmak</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fontAlgn="base">
              <a:lnSpc>
                <a:spcPct val="150000"/>
              </a:lnSpc>
              <a:buSzPts val="1000"/>
              <a:buFont typeface="Symbol" panose="05050102010706020507" pitchFamily="18" charset="2"/>
              <a:buChar char=""/>
              <a:tabLst>
                <a:tab pos="457200" algn="l"/>
              </a:tabLst>
            </a:pP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TOD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modeli</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ile</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fizik</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kimya</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ve</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biyoloji</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öğretmenlerinin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süreç</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sonunda</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dijital</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yetkinliklerini</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artırmak</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fontAlgn="base">
              <a:lnSpc>
                <a:spcPct val="150000"/>
              </a:lnSpc>
              <a:buSzPts val="1000"/>
              <a:buFont typeface="Symbol" panose="05050102010706020507" pitchFamily="18" charset="2"/>
              <a:buChar char=""/>
              <a:tabLst>
                <a:tab pos="457200" algn="l"/>
              </a:tabLst>
            </a:pP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Fizik</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kimya</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ve</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biyoloji</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öğretmenlerinin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okullarda</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sayısı</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az</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olup</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sorumluluğu</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fazla</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olan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Bilişim</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Teknolojileri</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öğretmenlerine</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olan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bağımlılığını</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azaltarak</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teknoloji</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odaklı</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eğitim</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faaliyetlerinin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daha</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da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hızlanmasını</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sağlamak</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3B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katı</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modellerin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öğretim</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sürecinde</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kullanılmasının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öğrencilerin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bu</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derslere</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yönelik</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tutum</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ve</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motivasyonları</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üzerine</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etkisini</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belirlemek</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dirty="0">
              <a:solidFill>
                <a:schemeClr val="tx1"/>
              </a:solidFill>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1551236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28650" y="478303"/>
            <a:ext cx="7886700" cy="5698664"/>
          </a:xfrm>
        </p:spPr>
        <p:txBody>
          <a:bodyPr/>
          <a:lstStyle/>
          <a:p>
            <a:pPr marL="0" indent="0">
              <a:buNone/>
            </a:pPr>
            <a:endParaRPr lang="tr-TR" sz="18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50000"/>
              </a:lnSpc>
              <a:buNone/>
            </a:pPr>
            <a:r>
              <a:rPr lang="tr-TR" sz="18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Bireylere hedeflenen davranışların kazandırılabilmesi için teknolojik gelişmelerin ve ilerlemelerin eğitimde işe koşulması büyük önem taşır. Son zamanlarda eğitim de dâhil olmak üzere pek çok alanda etkisini hissettiğimiz teknolojilerden bir tanesi de 3B baskı teknolojisidir.</a:t>
            </a:r>
            <a:endParaRPr lang="tr-T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tr-TR" b="1" u="sng" dirty="0">
              <a:solidFill>
                <a:schemeClr val="tx1"/>
              </a:solidFill>
            </a:endParaRPr>
          </a:p>
        </p:txBody>
      </p:sp>
      <p:pic>
        <p:nvPicPr>
          <p:cNvPr id="5" name="Resim 4">
            <a:extLst>
              <a:ext uri="{FF2B5EF4-FFF2-40B4-BE49-F238E27FC236}">
                <a16:creationId xmlns:a16="http://schemas.microsoft.com/office/drawing/2014/main" id="{421843AC-3B0A-432C-917F-FD2556B829D3}"/>
              </a:ext>
            </a:extLst>
          </p:cNvPr>
          <p:cNvPicPr>
            <a:picLocks noChangeAspect="1"/>
          </p:cNvPicPr>
          <p:nvPr/>
        </p:nvPicPr>
        <p:blipFill>
          <a:blip r:embed="rId2"/>
          <a:stretch>
            <a:fillRect/>
          </a:stretch>
        </p:blipFill>
        <p:spPr>
          <a:xfrm>
            <a:off x="5677086" y="2961860"/>
            <a:ext cx="2838264" cy="3068677"/>
          </a:xfrm>
          <a:prstGeom prst="rect">
            <a:avLst/>
          </a:prstGeom>
        </p:spPr>
      </p:pic>
    </p:spTree>
    <p:extLst>
      <p:ext uri="{BB962C8B-B14F-4D97-AF65-F5344CB8AC3E}">
        <p14:creationId xmlns:p14="http://schemas.microsoft.com/office/powerpoint/2010/main" val="800193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28650" y="253219"/>
            <a:ext cx="7886700" cy="5923748"/>
          </a:xfrm>
        </p:spPr>
        <p:txBody>
          <a:bodyPr/>
          <a:lstStyle/>
          <a:p>
            <a:pPr marL="0" indent="0">
              <a:lnSpc>
                <a:spcPct val="150000"/>
              </a:lnSpc>
              <a:buNone/>
            </a:pPr>
            <a:endParaRPr lang="tr-TR"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50000"/>
              </a:lnSpc>
              <a:buNone/>
            </a:pPr>
            <a:r>
              <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Model ve modelleme fen eğitiminin ayrılmaz birer parçalarıdır. Fen eğitiminde, sadece soyut kavramların değil bazı somut kavramların da öğrenciler için ulaşılabilir ve anlaşılabilir hale getirilmesi oldukça güç olabilmektedir. Fen eğitiminin temel amaçlarından bir tanesi öğrencilere bilimsel düşünme ve çalışma becerileri kazandırabilmektir. </a:t>
            </a:r>
          </a:p>
          <a:p>
            <a:pPr marL="0" indent="0">
              <a:lnSpc>
                <a:spcPct val="150000"/>
              </a:lnSpc>
              <a:buNone/>
            </a:pPr>
            <a:r>
              <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Bu amaca ulaşılabilmesi için sınıflarda öğrencilere modellerin ve modelleme işleminin doğası anlatılmalı öğrendikleri bilgileri bireysel ya da grup çalışmaları şeklinde uygulamaya dökmelerine imkan sağlanmalıdır.</a:t>
            </a:r>
            <a:endParaRPr lang="tr-TR"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9230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A664A539-84E2-4738-9867-61982BE8AF30}"/>
              </a:ext>
            </a:extLst>
          </p:cNvPr>
          <p:cNvPicPr>
            <a:picLocks noGrp="1" noChangeAspect="1"/>
          </p:cNvPicPr>
          <p:nvPr>
            <p:ph idx="1"/>
          </p:nvPr>
        </p:nvPicPr>
        <p:blipFill>
          <a:blip r:embed="rId2"/>
          <a:stretch>
            <a:fillRect/>
          </a:stretch>
        </p:blipFill>
        <p:spPr>
          <a:xfrm>
            <a:off x="1336431" y="291680"/>
            <a:ext cx="6105378" cy="5885284"/>
          </a:xfrm>
        </p:spPr>
      </p:pic>
    </p:spTree>
    <p:extLst>
      <p:ext uri="{BB962C8B-B14F-4D97-AF65-F5344CB8AC3E}">
        <p14:creationId xmlns:p14="http://schemas.microsoft.com/office/powerpoint/2010/main" val="1387895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28650" y="166777"/>
            <a:ext cx="7886700" cy="6022222"/>
          </a:xfrm>
        </p:spPr>
        <p:txBody>
          <a:bodyPr/>
          <a:lstStyle/>
          <a:p>
            <a:pPr marL="0" indent="0" algn="just">
              <a:lnSpc>
                <a:spcPct val="150000"/>
              </a:lnSpc>
              <a:buNone/>
            </a:pPr>
            <a:endParaRPr lang="tr-TR" sz="18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50000"/>
              </a:lnSpc>
              <a:buNone/>
            </a:pPr>
            <a:r>
              <a:rPr lang="tr-TR" sz="18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3B yazıcılar her akademik disiplinin öğretimine fayda sağlayabilecek fiziksel nesne ve modelleri hızlı bir şekilde oluşturmak için kullanılabilmektedir.</a:t>
            </a:r>
            <a:endParaRPr lang="tr-T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50000"/>
              </a:lnSpc>
              <a:buNone/>
            </a:pPr>
            <a:endParaRPr lang="tr-TR" dirty="0">
              <a:solidFill>
                <a:schemeClr val="tx1"/>
              </a:solidFill>
            </a:endParaRPr>
          </a:p>
        </p:txBody>
      </p:sp>
      <p:pic>
        <p:nvPicPr>
          <p:cNvPr id="5" name="Resim 4">
            <a:extLst>
              <a:ext uri="{FF2B5EF4-FFF2-40B4-BE49-F238E27FC236}">
                <a16:creationId xmlns:a16="http://schemas.microsoft.com/office/drawing/2014/main" id="{E9F2C5B0-DAEB-4DC8-8DEF-17A77251DEAE}"/>
              </a:ext>
            </a:extLst>
          </p:cNvPr>
          <p:cNvPicPr>
            <a:picLocks noChangeAspect="1"/>
          </p:cNvPicPr>
          <p:nvPr/>
        </p:nvPicPr>
        <p:blipFill>
          <a:blip r:embed="rId2"/>
          <a:stretch>
            <a:fillRect/>
          </a:stretch>
        </p:blipFill>
        <p:spPr>
          <a:xfrm>
            <a:off x="6027821" y="2969020"/>
            <a:ext cx="2590398" cy="3207946"/>
          </a:xfrm>
          <a:prstGeom prst="rect">
            <a:avLst/>
          </a:prstGeom>
        </p:spPr>
      </p:pic>
    </p:spTree>
    <p:extLst>
      <p:ext uri="{BB962C8B-B14F-4D97-AF65-F5344CB8AC3E}">
        <p14:creationId xmlns:p14="http://schemas.microsoft.com/office/powerpoint/2010/main" val="3194857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590843" y="365761"/>
            <a:ext cx="7924507" cy="5811206"/>
          </a:xfrm>
        </p:spPr>
        <p:txBody>
          <a:bodyPr/>
          <a:lstStyle/>
          <a:p>
            <a:pPr marL="0" indent="0" algn="just">
              <a:buNone/>
            </a:pPr>
            <a:endParaRPr lang="tr-TR" dirty="0">
              <a:latin typeface="Times New Roman" panose="02020603050405020304" pitchFamily="18" charset="0"/>
              <a:cs typeface="Times New Roman" panose="02020603050405020304" pitchFamily="18" charset="0"/>
            </a:endParaRPr>
          </a:p>
          <a:p>
            <a:pPr marL="0" indent="0" algn="just">
              <a:buNone/>
            </a:pPr>
            <a:endParaRPr lang="tr-TR" dirty="0">
              <a:latin typeface="Times New Roman" panose="02020603050405020304" pitchFamily="18" charset="0"/>
              <a:cs typeface="Times New Roman" panose="02020603050405020304" pitchFamily="18" charset="0"/>
            </a:endParaRPr>
          </a:p>
          <a:p>
            <a:pPr marL="0" indent="0" algn="just">
              <a:buNone/>
            </a:pPr>
            <a:endParaRPr lang="tr-TR" dirty="0">
              <a:latin typeface="Times New Roman" panose="02020603050405020304" pitchFamily="18" charset="0"/>
              <a:cs typeface="Times New Roman" panose="02020603050405020304" pitchFamily="18" charset="0"/>
            </a:endParaRPr>
          </a:p>
          <a:p>
            <a:pPr marL="0" indent="0" algn="just">
              <a:buNone/>
            </a:pPr>
            <a:endParaRPr lang="tr-TR" dirty="0">
              <a:latin typeface="Times New Roman" panose="02020603050405020304" pitchFamily="18" charset="0"/>
              <a:cs typeface="Times New Roman" panose="02020603050405020304" pitchFamily="18" charset="0"/>
            </a:endParaRPr>
          </a:p>
          <a:p>
            <a:pPr marL="0" indent="0" algn="just">
              <a:lnSpc>
                <a:spcPct val="150000"/>
              </a:lnSpc>
              <a:buNone/>
            </a:pPr>
            <a:r>
              <a:rPr lang="tr-TR" dirty="0">
                <a:solidFill>
                  <a:schemeClr val="tx1"/>
                </a:solidFill>
                <a:latin typeface="Times New Roman" panose="02020603050405020304" pitchFamily="18" charset="0"/>
                <a:cs typeface="Times New Roman" panose="02020603050405020304" pitchFamily="18" charset="0"/>
              </a:rPr>
              <a:t>Hızla gelişen ve değişen teknoloji hayatımızın hemen hemen her alanını etkilemektedir. Bu gelişmelerden ve değişimlerden oldukça fazla etkilenen alanların başında ise eğitim gelmektedir. Özellikle üç boyutlu (3B) tasarım ve baskı teknolojisi başta olmak üzere pek çok yeni uygulamanın eğitim alanında kullanımı her geçen gün artmaktadır.</a:t>
            </a:r>
            <a:endParaRPr lang="tr-TR" b="1" u="sng"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614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28650" y="351693"/>
            <a:ext cx="7886700" cy="5825274"/>
          </a:xfrm>
        </p:spPr>
        <p:txBody>
          <a:bodyPr/>
          <a:lstStyle/>
          <a:p>
            <a:pPr marL="0" indent="0" algn="just">
              <a:lnSpc>
                <a:spcPct val="150000"/>
              </a:lnSpc>
              <a:buNone/>
            </a:pPr>
            <a:endParaRPr lang="tr-TR" sz="18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50000"/>
              </a:lnSpc>
              <a:buNone/>
            </a:pPr>
            <a:endParaRPr lang="tr-TR"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50000"/>
              </a:lnSpc>
              <a:buNone/>
            </a:pPr>
            <a:r>
              <a:rPr lang="tr-TR" sz="18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Eğitim sürecinde fiziksel modeller hem görme hem de dokunma ve ayrıntılı inceleme imkânı sağlar.</a:t>
            </a:r>
          </a:p>
          <a:p>
            <a:pPr marL="0" indent="0" algn="just">
              <a:lnSpc>
                <a:spcPct val="150000"/>
              </a:lnSpc>
              <a:buNone/>
            </a:pPr>
            <a:endParaRPr lang="tr-T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50000"/>
              </a:lnSpc>
              <a:buNone/>
            </a:pPr>
            <a:endParaRPr lang="tr-TR" dirty="0">
              <a:solidFill>
                <a:schemeClr val="tx1"/>
              </a:solidFill>
            </a:endParaRPr>
          </a:p>
        </p:txBody>
      </p:sp>
      <p:pic>
        <p:nvPicPr>
          <p:cNvPr id="5" name="Resim 4">
            <a:extLst>
              <a:ext uri="{FF2B5EF4-FFF2-40B4-BE49-F238E27FC236}">
                <a16:creationId xmlns:a16="http://schemas.microsoft.com/office/drawing/2014/main" id="{BECBA47A-1AAA-444E-B0B3-161E39CB76E8}"/>
              </a:ext>
            </a:extLst>
          </p:cNvPr>
          <p:cNvPicPr>
            <a:picLocks noChangeAspect="1"/>
          </p:cNvPicPr>
          <p:nvPr/>
        </p:nvPicPr>
        <p:blipFill>
          <a:blip r:embed="rId2"/>
          <a:stretch>
            <a:fillRect/>
          </a:stretch>
        </p:blipFill>
        <p:spPr>
          <a:xfrm>
            <a:off x="3978714" y="3264330"/>
            <a:ext cx="5165286" cy="2869603"/>
          </a:xfrm>
          <a:prstGeom prst="rect">
            <a:avLst/>
          </a:prstGeom>
        </p:spPr>
      </p:pic>
    </p:spTree>
    <p:extLst>
      <p:ext uri="{BB962C8B-B14F-4D97-AF65-F5344CB8AC3E}">
        <p14:creationId xmlns:p14="http://schemas.microsoft.com/office/powerpoint/2010/main" val="794267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28650" y="520505"/>
            <a:ext cx="7886700" cy="5656462"/>
          </a:xfrm>
        </p:spPr>
        <p:txBody>
          <a:bodyPr/>
          <a:lstStyle/>
          <a:p>
            <a:pPr marL="0" indent="0" algn="just">
              <a:lnSpc>
                <a:spcPct val="150000"/>
              </a:lnSpc>
              <a:buNone/>
            </a:pPr>
            <a:r>
              <a:rPr lang="tr-TR"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E</a:t>
            </a:r>
            <a:r>
              <a:rPr lang="tr-TR" sz="18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ğlenceden otomotive, sağlıktan mühendisliğe, eğitimden savunma sanayisine kadar pek çok farklı alanda 3B teknolojisinden yararlanıldığı ve bu alanlardaki çalışmaların son yıllarda artan bir ivmeye kavuşmuş olduğu görülmektedir. </a:t>
            </a:r>
            <a:endParaRPr lang="tr-T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50000"/>
              </a:lnSpc>
              <a:buNone/>
            </a:pPr>
            <a:endParaRPr lang="tr-TR" dirty="0">
              <a:solidFill>
                <a:schemeClr val="tx1"/>
              </a:solidFill>
            </a:endParaRPr>
          </a:p>
        </p:txBody>
      </p:sp>
      <p:pic>
        <p:nvPicPr>
          <p:cNvPr id="5" name="Resim 4">
            <a:extLst>
              <a:ext uri="{FF2B5EF4-FFF2-40B4-BE49-F238E27FC236}">
                <a16:creationId xmlns:a16="http://schemas.microsoft.com/office/drawing/2014/main" id="{516550D1-AE60-4021-AFB8-EC07ECAB2F5F}"/>
              </a:ext>
            </a:extLst>
          </p:cNvPr>
          <p:cNvPicPr>
            <a:picLocks noChangeAspect="1"/>
          </p:cNvPicPr>
          <p:nvPr/>
        </p:nvPicPr>
        <p:blipFill>
          <a:blip r:embed="rId2"/>
          <a:stretch>
            <a:fillRect/>
          </a:stretch>
        </p:blipFill>
        <p:spPr>
          <a:xfrm>
            <a:off x="5690936" y="2775281"/>
            <a:ext cx="3273455" cy="3259759"/>
          </a:xfrm>
          <a:prstGeom prst="rect">
            <a:avLst/>
          </a:prstGeom>
        </p:spPr>
      </p:pic>
    </p:spTree>
    <p:extLst>
      <p:ext uri="{BB962C8B-B14F-4D97-AF65-F5344CB8AC3E}">
        <p14:creationId xmlns:p14="http://schemas.microsoft.com/office/powerpoint/2010/main" val="2017005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28650" y="548641"/>
            <a:ext cx="7886700" cy="5628326"/>
          </a:xfrm>
        </p:spPr>
        <p:txBody>
          <a:bodyPr/>
          <a:lstStyle/>
          <a:p>
            <a:pPr marL="0" indent="0">
              <a:buNone/>
            </a:pPr>
            <a:endPar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tr-TR"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tr-TR"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50000"/>
              </a:lnSpc>
              <a:buNone/>
            </a:pPr>
            <a:r>
              <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3B tasarım uygulamalarının ve baskı teknolojisinin derslerde öğretilmesi ve uygulanması eğitim-öğretim süreçlerine birçok açıdan önemli katkılar yapmaktadır. Bu katkılar şu şekilde özetlenebilir;</a:t>
            </a:r>
          </a:p>
          <a:p>
            <a:pPr marL="0" indent="0">
              <a:buNone/>
            </a:pPr>
            <a:endParaRPr lang="tr-TR" dirty="0"/>
          </a:p>
        </p:txBody>
      </p:sp>
    </p:spTree>
    <p:extLst>
      <p:ext uri="{BB962C8B-B14F-4D97-AF65-F5344CB8AC3E}">
        <p14:creationId xmlns:p14="http://schemas.microsoft.com/office/powerpoint/2010/main" val="1082861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28650" y="436099"/>
            <a:ext cx="7886700" cy="5740868"/>
          </a:xfrm>
        </p:spPr>
        <p:txBody>
          <a:bodyPr/>
          <a:lstStyle/>
          <a:p>
            <a:endPar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endPar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Öğrencileri bilimsel ve teknik yaratıcılık konusunda teşvik eder.</a:t>
            </a:r>
          </a:p>
          <a:p>
            <a:r>
              <a:rPr lang="tr-TR"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Öğrencilerde, 3B tasarım, modelleme ve görselleştirme beceri ve yeteneklerinin geliştirilmesine katkı yapar.</a:t>
            </a:r>
          </a:p>
          <a:p>
            <a:pPr marL="0" indent="0">
              <a:buNone/>
            </a:pPr>
            <a:r>
              <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endParaRPr lang="tr-TR" dirty="0"/>
          </a:p>
        </p:txBody>
      </p:sp>
      <p:pic>
        <p:nvPicPr>
          <p:cNvPr id="4" name="Resim 3" descr="metin, iç mekan, kalabalık içeren bir resim&#10;&#10;Açıklama otomatik olarak oluşturuldu">
            <a:extLst>
              <a:ext uri="{FF2B5EF4-FFF2-40B4-BE49-F238E27FC236}">
                <a16:creationId xmlns:a16="http://schemas.microsoft.com/office/drawing/2014/main" id="{23257ECC-CEFA-41CE-AD86-FD4D0D3F07F0}"/>
              </a:ext>
            </a:extLst>
          </p:cNvPr>
          <p:cNvPicPr>
            <a:picLocks noChangeAspect="1"/>
          </p:cNvPicPr>
          <p:nvPr/>
        </p:nvPicPr>
        <p:blipFill>
          <a:blip r:embed="rId2"/>
          <a:stretch>
            <a:fillRect/>
          </a:stretch>
        </p:blipFill>
        <p:spPr>
          <a:xfrm>
            <a:off x="5895474" y="3982999"/>
            <a:ext cx="3248526" cy="2193968"/>
          </a:xfrm>
          <a:prstGeom prst="rect">
            <a:avLst/>
          </a:prstGeom>
        </p:spPr>
      </p:pic>
    </p:spTree>
    <p:extLst>
      <p:ext uri="{BB962C8B-B14F-4D97-AF65-F5344CB8AC3E}">
        <p14:creationId xmlns:p14="http://schemas.microsoft.com/office/powerpoint/2010/main" val="3585224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28650" y="281355"/>
            <a:ext cx="7886700" cy="5895612"/>
          </a:xfrm>
        </p:spPr>
        <p:txBody>
          <a:bodyPr/>
          <a:lstStyle/>
          <a:p>
            <a:endParaRPr lang="tr-TR" dirty="0">
              <a:latin typeface="Calibri" panose="020F0502020204030204" pitchFamily="34" charset="0"/>
              <a:ea typeface="Calibri" panose="020F0502020204030204" pitchFamily="34" charset="0"/>
              <a:cs typeface="Times New Roman" panose="02020603050405020304" pitchFamily="18" charset="0"/>
            </a:endParaRPr>
          </a:p>
          <a:p>
            <a:r>
              <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Öğrencilerin fikirlerini gerçeğe aktarmalarına imkân sağlar. </a:t>
            </a:r>
          </a:p>
          <a:p>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Resim 4">
            <a:extLst>
              <a:ext uri="{FF2B5EF4-FFF2-40B4-BE49-F238E27FC236}">
                <a16:creationId xmlns:a16="http://schemas.microsoft.com/office/drawing/2014/main" id="{D69DD91D-D1FD-465D-988A-78C56184E31A}"/>
              </a:ext>
            </a:extLst>
          </p:cNvPr>
          <p:cNvPicPr>
            <a:picLocks noChangeAspect="1"/>
          </p:cNvPicPr>
          <p:nvPr/>
        </p:nvPicPr>
        <p:blipFill>
          <a:blip r:embed="rId2"/>
          <a:stretch>
            <a:fillRect/>
          </a:stretch>
        </p:blipFill>
        <p:spPr>
          <a:xfrm>
            <a:off x="5678905" y="2779691"/>
            <a:ext cx="3093180" cy="3397275"/>
          </a:xfrm>
          <a:prstGeom prst="rect">
            <a:avLst/>
          </a:prstGeom>
        </p:spPr>
      </p:pic>
    </p:spTree>
    <p:extLst>
      <p:ext uri="{BB962C8B-B14F-4D97-AF65-F5344CB8AC3E}">
        <p14:creationId xmlns:p14="http://schemas.microsoft.com/office/powerpoint/2010/main" val="357527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28650" y="168813"/>
            <a:ext cx="7886700" cy="6008154"/>
          </a:xfrm>
        </p:spPr>
        <p:txBody>
          <a:bodyPr/>
          <a:lstStyle/>
          <a:p>
            <a:endPar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endPar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Keşfetmeye ve yeni tasarımlar ortaya çıkarmaya yönelik öğrencilerin düşünme yeteneğini geliştirir.</a:t>
            </a:r>
          </a:p>
          <a:p>
            <a:pPr>
              <a:lnSpc>
                <a:spcPct val="150000"/>
              </a:lnSpc>
            </a:pPr>
            <a:endParaRPr lang="tr-TR"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endPar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dirty="0"/>
          </a:p>
        </p:txBody>
      </p:sp>
      <p:pic>
        <p:nvPicPr>
          <p:cNvPr id="5" name="Resim 4">
            <a:extLst>
              <a:ext uri="{FF2B5EF4-FFF2-40B4-BE49-F238E27FC236}">
                <a16:creationId xmlns:a16="http://schemas.microsoft.com/office/drawing/2014/main" id="{A974F257-DC28-49E8-AB17-2174ACAA3E5B}"/>
              </a:ext>
            </a:extLst>
          </p:cNvPr>
          <p:cNvPicPr>
            <a:picLocks noChangeAspect="1"/>
          </p:cNvPicPr>
          <p:nvPr/>
        </p:nvPicPr>
        <p:blipFill>
          <a:blip r:embed="rId2"/>
          <a:stretch>
            <a:fillRect/>
          </a:stretch>
        </p:blipFill>
        <p:spPr>
          <a:xfrm>
            <a:off x="4426652" y="2616592"/>
            <a:ext cx="4193474" cy="3147572"/>
          </a:xfrm>
          <a:prstGeom prst="rect">
            <a:avLst/>
          </a:prstGeom>
        </p:spPr>
      </p:pic>
    </p:spTree>
    <p:extLst>
      <p:ext uri="{BB962C8B-B14F-4D97-AF65-F5344CB8AC3E}">
        <p14:creationId xmlns:p14="http://schemas.microsoft.com/office/powerpoint/2010/main" val="939421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28650" y="576775"/>
            <a:ext cx="7886700" cy="5600191"/>
          </a:xfrm>
        </p:spPr>
        <p:txBody>
          <a:bodyPr/>
          <a:lstStyle/>
          <a:p>
            <a:pPr>
              <a:lnSpc>
                <a:spcPct val="150000"/>
              </a:lnSpc>
            </a:pPr>
            <a:r>
              <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Pek çok duyu organına hitap ettiği için somut ve kalıcı öğrenmelerin gerçekleştirilmesini sağlar.</a:t>
            </a:r>
          </a:p>
          <a:p>
            <a:endParaRPr lang="tr-TR" dirty="0"/>
          </a:p>
        </p:txBody>
      </p:sp>
      <p:pic>
        <p:nvPicPr>
          <p:cNvPr id="5" name="Resim 4">
            <a:extLst>
              <a:ext uri="{FF2B5EF4-FFF2-40B4-BE49-F238E27FC236}">
                <a16:creationId xmlns:a16="http://schemas.microsoft.com/office/drawing/2014/main" id="{869DBB02-4FCB-4D8B-ACB6-573B6BE8C7EC}"/>
              </a:ext>
            </a:extLst>
          </p:cNvPr>
          <p:cNvPicPr>
            <a:picLocks noChangeAspect="1"/>
          </p:cNvPicPr>
          <p:nvPr/>
        </p:nvPicPr>
        <p:blipFill>
          <a:blip r:embed="rId2"/>
          <a:stretch>
            <a:fillRect/>
          </a:stretch>
        </p:blipFill>
        <p:spPr>
          <a:xfrm>
            <a:off x="3958389" y="2480264"/>
            <a:ext cx="4928936" cy="3696702"/>
          </a:xfrm>
          <a:prstGeom prst="rect">
            <a:avLst/>
          </a:prstGeom>
        </p:spPr>
      </p:pic>
    </p:spTree>
    <p:extLst>
      <p:ext uri="{BB962C8B-B14F-4D97-AF65-F5344CB8AC3E}">
        <p14:creationId xmlns:p14="http://schemas.microsoft.com/office/powerpoint/2010/main" val="2989786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28650" y="436099"/>
            <a:ext cx="7886700" cy="5740868"/>
          </a:xfrm>
        </p:spPr>
        <p:txBody>
          <a:bodyPr/>
          <a:lstStyle/>
          <a:p>
            <a:endPar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Çeşitli disiplinler arası çalışmaları desteklenmesine imkân tanır.</a:t>
            </a:r>
            <a:endParaRPr lang="tr-TR" dirty="0">
              <a:solidFill>
                <a:schemeClr val="tx1"/>
              </a:solidFill>
              <a:latin typeface="Times New Roman" panose="02020603050405020304" pitchFamily="18" charset="0"/>
              <a:cs typeface="Times New Roman" panose="02020603050405020304" pitchFamily="18" charset="0"/>
            </a:endParaRPr>
          </a:p>
        </p:txBody>
      </p:sp>
      <p:pic>
        <p:nvPicPr>
          <p:cNvPr id="5" name="Resim 4">
            <a:extLst>
              <a:ext uri="{FF2B5EF4-FFF2-40B4-BE49-F238E27FC236}">
                <a16:creationId xmlns:a16="http://schemas.microsoft.com/office/drawing/2014/main" id="{E95803D1-F667-4D21-B48A-251A901F4515}"/>
              </a:ext>
            </a:extLst>
          </p:cNvPr>
          <p:cNvPicPr>
            <a:picLocks noChangeAspect="1"/>
          </p:cNvPicPr>
          <p:nvPr/>
        </p:nvPicPr>
        <p:blipFill>
          <a:blip r:embed="rId2"/>
          <a:stretch>
            <a:fillRect/>
          </a:stretch>
        </p:blipFill>
        <p:spPr>
          <a:xfrm>
            <a:off x="3930318" y="3244271"/>
            <a:ext cx="5213682" cy="2932696"/>
          </a:xfrm>
          <a:prstGeom prst="rect">
            <a:avLst/>
          </a:prstGeom>
        </p:spPr>
      </p:pic>
    </p:spTree>
    <p:extLst>
      <p:ext uri="{BB962C8B-B14F-4D97-AF65-F5344CB8AC3E}">
        <p14:creationId xmlns:p14="http://schemas.microsoft.com/office/powerpoint/2010/main" val="2901815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2896C598-6308-4A4D-A4B2-1DACDE1A408B}"/>
              </a:ext>
            </a:extLst>
          </p:cNvPr>
          <p:cNvSpPr>
            <a:spLocks noGrp="1"/>
          </p:cNvSpPr>
          <p:nvPr>
            <p:ph idx="1"/>
          </p:nvPr>
        </p:nvSpPr>
        <p:spPr>
          <a:xfrm>
            <a:off x="628650" y="473919"/>
            <a:ext cx="7886700" cy="5703048"/>
          </a:xfrm>
        </p:spPr>
        <p:txBody>
          <a:bodyPr/>
          <a:lstStyle/>
          <a:p>
            <a:endPar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Öğrencinin kendini öğrenmenin merkezine almasına fırsat tanır. </a:t>
            </a:r>
          </a:p>
          <a:p>
            <a:r>
              <a:rPr lang="tr-TR" dirty="0">
                <a:solidFill>
                  <a:schemeClr val="tx1"/>
                </a:solidFill>
                <a:latin typeface="Times New Roman" panose="02020603050405020304" pitchFamily="18" charset="0"/>
                <a:cs typeface="Times New Roman" panose="02020603050405020304" pitchFamily="18" charset="0"/>
              </a:rPr>
              <a:t>3B baskılı modelleri Fen, Teknoloji, Matematik, Mühendislik eğitimine entegre etmek, öğrencilerde eleştirel düşünme, problem çözme, bilimsel sorgulama ve yaratıcılık becerilerini geliştirecektir ( Karaduman 2018). </a:t>
            </a:r>
            <a:endPar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dirty="0"/>
          </a:p>
          <a:p>
            <a:endParaRPr lang="tr-TR" dirty="0"/>
          </a:p>
          <a:p>
            <a:endParaRPr lang="tr-TR" dirty="0"/>
          </a:p>
          <a:p>
            <a:endParaRPr lang="tr-TR" dirty="0"/>
          </a:p>
          <a:p>
            <a:pPr marL="0" indent="0">
              <a:buNone/>
            </a:pPr>
            <a:endParaRPr lang="tr-TR" dirty="0"/>
          </a:p>
        </p:txBody>
      </p:sp>
      <p:pic>
        <p:nvPicPr>
          <p:cNvPr id="1028" name="Picture 4" descr="3D Tasarım Atölyesi | Adana Maker Teknoloji">
            <a:extLst>
              <a:ext uri="{FF2B5EF4-FFF2-40B4-BE49-F238E27FC236}">
                <a16:creationId xmlns:a16="http://schemas.microsoft.com/office/drawing/2014/main" id="{515D0E8A-E4D6-4E16-BEE3-7F5CB1B5F1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99" t="577" r="16691" b="39"/>
          <a:stretch/>
        </p:blipFill>
        <p:spPr bwMode="auto">
          <a:xfrm>
            <a:off x="5102573" y="3429000"/>
            <a:ext cx="3748966" cy="2747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701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F908265D-0CB0-4B2F-89A6-2548DC9BDE90}"/>
              </a:ext>
            </a:extLst>
          </p:cNvPr>
          <p:cNvSpPr>
            <a:spLocks noGrp="1"/>
          </p:cNvSpPr>
          <p:nvPr>
            <p:ph idx="1"/>
          </p:nvPr>
        </p:nvSpPr>
        <p:spPr>
          <a:xfrm>
            <a:off x="628650" y="407963"/>
            <a:ext cx="7886700" cy="5769003"/>
          </a:xfrm>
        </p:spPr>
        <p:txBody>
          <a:bodyPr/>
          <a:lstStyle/>
          <a:p>
            <a:pPr marL="0" indent="0">
              <a:buNone/>
            </a:pPr>
            <a:endPar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Öğrencilere, geleceğe yönelik olarak kariyerlerine hazırlanma ve kendilerine değerli beceriler kazandırabilme olanağı sağlar.</a:t>
            </a:r>
          </a:p>
          <a:p>
            <a:r>
              <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Öğrencinin merakı ve ilgisini arttırarak dersleri daha eğlenceli hale getirir.</a:t>
            </a:r>
            <a:endParaRPr lang="tr-TR"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endPar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3B yazıcılarla zenginleştirilen bir öğrenme ortamında öğrencilerin görsel medya okuryazarlıklarının gelişimi sağlanır.</a:t>
            </a:r>
          </a:p>
          <a:p>
            <a:endParaRPr lang="tr-TR" dirty="0"/>
          </a:p>
        </p:txBody>
      </p:sp>
    </p:spTree>
    <p:extLst>
      <p:ext uri="{BB962C8B-B14F-4D97-AF65-F5344CB8AC3E}">
        <p14:creationId xmlns:p14="http://schemas.microsoft.com/office/powerpoint/2010/main" val="4260176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28650" y="351693"/>
            <a:ext cx="7886700" cy="5825274"/>
          </a:xfrm>
        </p:spPr>
        <p:txBody>
          <a:bodyPr>
            <a:normAutofit/>
          </a:bodyPr>
          <a:lstStyle/>
          <a:p>
            <a:pPr marL="0" indent="0">
              <a:buNone/>
            </a:pPr>
            <a:endParaRPr lang="tr-TR" sz="18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tr-TR"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50000"/>
              </a:lnSpc>
              <a:buNone/>
            </a:pPr>
            <a:r>
              <a:rPr lang="tr-TR" sz="18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Milli Eğitim Bakanlığı’nın (2018) ifade ettiği üzere Fen Bilimleri Dersi Öğretim Programı’nın vizyonu; bireysel farklılıkları ne olursa olsun bütün öğrencilerin fen okuryazarı olarak yetişmesidir.</a:t>
            </a:r>
            <a:endParaRPr lang="tr-T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tr-TR" b="1" u="sng" dirty="0">
              <a:solidFill>
                <a:schemeClr val="tx1"/>
              </a:solidFill>
            </a:endParaRPr>
          </a:p>
        </p:txBody>
      </p:sp>
      <p:pic>
        <p:nvPicPr>
          <p:cNvPr id="5" name="Resim 4">
            <a:extLst>
              <a:ext uri="{FF2B5EF4-FFF2-40B4-BE49-F238E27FC236}">
                <a16:creationId xmlns:a16="http://schemas.microsoft.com/office/drawing/2014/main" id="{A91DFAA6-70CF-415C-855C-E88BCCC4EC36}"/>
              </a:ext>
            </a:extLst>
          </p:cNvPr>
          <p:cNvPicPr>
            <a:picLocks noChangeAspect="1"/>
          </p:cNvPicPr>
          <p:nvPr/>
        </p:nvPicPr>
        <p:blipFill>
          <a:blip r:embed="rId2"/>
          <a:stretch>
            <a:fillRect/>
          </a:stretch>
        </p:blipFill>
        <p:spPr>
          <a:xfrm>
            <a:off x="5461368" y="3801980"/>
            <a:ext cx="3053982" cy="2261300"/>
          </a:xfrm>
          <a:prstGeom prst="rect">
            <a:avLst/>
          </a:prstGeom>
        </p:spPr>
      </p:pic>
    </p:spTree>
    <p:extLst>
      <p:ext uri="{BB962C8B-B14F-4D97-AF65-F5344CB8AC3E}">
        <p14:creationId xmlns:p14="http://schemas.microsoft.com/office/powerpoint/2010/main" val="134461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BEDE3E4F-15E9-4924-928C-69EB78273F84}"/>
              </a:ext>
            </a:extLst>
          </p:cNvPr>
          <p:cNvSpPr>
            <a:spLocks noGrp="1"/>
          </p:cNvSpPr>
          <p:nvPr>
            <p:ph idx="1"/>
          </p:nvPr>
        </p:nvSpPr>
        <p:spPr>
          <a:xfrm>
            <a:off x="628650" y="478303"/>
            <a:ext cx="7886700" cy="5698664"/>
          </a:xfrm>
        </p:spPr>
        <p:txBody>
          <a:bodyPr/>
          <a:lstStyle/>
          <a:p>
            <a:endPar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İnteraktif sınıf aktivitelerinin gerçekleştirilmesi sağlanır. Öğretmenler istedikleri örneği tasarlayıp öğrencilerle paylaşabilir ve onlarla paylaştıkları bilgiler sadece kitap sayfaları arasında kalmaz.</a:t>
            </a:r>
          </a:p>
          <a:p>
            <a:endParaRPr lang="tr-TR" dirty="0"/>
          </a:p>
        </p:txBody>
      </p:sp>
      <p:pic>
        <p:nvPicPr>
          <p:cNvPr id="5" name="Resim 4">
            <a:extLst>
              <a:ext uri="{FF2B5EF4-FFF2-40B4-BE49-F238E27FC236}">
                <a16:creationId xmlns:a16="http://schemas.microsoft.com/office/drawing/2014/main" id="{B0E49B5A-2266-4D49-AF94-0DB6366CDF78}"/>
              </a:ext>
            </a:extLst>
          </p:cNvPr>
          <p:cNvPicPr>
            <a:picLocks noChangeAspect="1"/>
          </p:cNvPicPr>
          <p:nvPr/>
        </p:nvPicPr>
        <p:blipFill>
          <a:blip r:embed="rId2"/>
          <a:stretch>
            <a:fillRect/>
          </a:stretch>
        </p:blipFill>
        <p:spPr>
          <a:xfrm>
            <a:off x="5999609" y="3224463"/>
            <a:ext cx="2980098" cy="2952504"/>
          </a:xfrm>
          <a:prstGeom prst="rect">
            <a:avLst/>
          </a:prstGeom>
        </p:spPr>
      </p:pic>
    </p:spTree>
    <p:extLst>
      <p:ext uri="{BB962C8B-B14F-4D97-AF65-F5344CB8AC3E}">
        <p14:creationId xmlns:p14="http://schemas.microsoft.com/office/powerpoint/2010/main" val="3474125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806345A6-665E-4F4D-9589-9E6C0E1677A4}"/>
              </a:ext>
            </a:extLst>
          </p:cNvPr>
          <p:cNvSpPr>
            <a:spLocks noGrp="1"/>
          </p:cNvSpPr>
          <p:nvPr>
            <p:ph idx="1"/>
          </p:nvPr>
        </p:nvSpPr>
        <p:spPr>
          <a:xfrm>
            <a:off x="628650" y="422031"/>
            <a:ext cx="7886700" cy="5754935"/>
          </a:xfrm>
        </p:spPr>
        <p:txBody>
          <a:bodyPr/>
          <a:lstStyle/>
          <a:p>
            <a:endPar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endPar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tr-TR"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r>
              <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3B baskı, çevre dostu ve sürdürülebilir kimya düşüncesine hizmet eder.</a:t>
            </a:r>
          </a:p>
          <a:p>
            <a:r>
              <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Görme engelli öğrencilerin fen konularını daha kolay anlayabilmeleri için en büyük yardımcı 3B baskı teknolojisidir.</a:t>
            </a:r>
          </a:p>
          <a:p>
            <a:r>
              <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Okul ve okul dışı ortamlarda eğitim amaçlı teknolojik araç ve gereçlerin yerinde ve doğru kullanımı sonucunda öğrencilerin derse karşı ilgi ve isteğinin, derse karşı dikkatlerini ve dersin verimliliğini artırabilir.</a:t>
            </a:r>
          </a:p>
          <a:p>
            <a:endPar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56316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C4F8EB59-9B13-490C-BA06-9AA08E3A7DCB}"/>
              </a:ext>
            </a:extLst>
          </p:cNvPr>
          <p:cNvSpPr>
            <a:spLocks noGrp="1"/>
          </p:cNvSpPr>
          <p:nvPr>
            <p:ph idx="1"/>
          </p:nvPr>
        </p:nvSpPr>
        <p:spPr>
          <a:xfrm>
            <a:off x="628650" y="492369"/>
            <a:ext cx="7886700" cy="5684597"/>
          </a:xfrm>
        </p:spPr>
        <p:txBody>
          <a:bodyPr/>
          <a:lstStyle/>
          <a:p>
            <a:endPar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endPar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Özellikle uzaktan eğitime karşı olumsuz tutum geliştiren öğrenciler için eğitimde teknolojik araç gereç kullanımının yüz yüze eğitimde daha faydalı olabileceği</a:t>
            </a:r>
            <a:r>
              <a:rPr lang="tr-TR"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ni gösterebilir.</a:t>
            </a:r>
            <a:endPar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dirty="0"/>
          </a:p>
        </p:txBody>
      </p:sp>
      <p:pic>
        <p:nvPicPr>
          <p:cNvPr id="5" name="Resim 4">
            <a:extLst>
              <a:ext uri="{FF2B5EF4-FFF2-40B4-BE49-F238E27FC236}">
                <a16:creationId xmlns:a16="http://schemas.microsoft.com/office/drawing/2014/main" id="{90DA39E1-9706-465C-A404-57044FD5339E}"/>
              </a:ext>
            </a:extLst>
          </p:cNvPr>
          <p:cNvPicPr>
            <a:picLocks noChangeAspect="1"/>
          </p:cNvPicPr>
          <p:nvPr/>
        </p:nvPicPr>
        <p:blipFill>
          <a:blip r:embed="rId2"/>
          <a:stretch>
            <a:fillRect/>
          </a:stretch>
        </p:blipFill>
        <p:spPr>
          <a:xfrm>
            <a:off x="4414520" y="3573379"/>
            <a:ext cx="4628599" cy="2603587"/>
          </a:xfrm>
          <a:prstGeom prst="rect">
            <a:avLst/>
          </a:prstGeom>
        </p:spPr>
      </p:pic>
    </p:spTree>
    <p:extLst>
      <p:ext uri="{BB962C8B-B14F-4D97-AF65-F5344CB8AC3E}">
        <p14:creationId xmlns:p14="http://schemas.microsoft.com/office/powerpoint/2010/main" val="41521908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B1855402-A4F1-4930-B82B-1EC7180F6DBA}"/>
              </a:ext>
            </a:extLst>
          </p:cNvPr>
          <p:cNvSpPr>
            <a:spLocks noGrp="1"/>
          </p:cNvSpPr>
          <p:nvPr>
            <p:ph idx="1"/>
          </p:nvPr>
        </p:nvSpPr>
        <p:spPr>
          <a:xfrm>
            <a:off x="628650" y="618979"/>
            <a:ext cx="7886700" cy="5557988"/>
          </a:xfrm>
        </p:spPr>
        <p:txBody>
          <a:bodyPr/>
          <a:lstStyle/>
          <a:p>
            <a:endPar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endPar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endPar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3B tasarım etkinliklerinin uygulanacağı fizik, kimya, biyoloji, matematik vb. dersleri ile öğrencilerin uzamsal yeteneği geliştirilebilir.</a:t>
            </a:r>
            <a:endParaRPr lang="tr-TR"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69417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A32A348F-A00B-46F9-B40C-8F77692F5FCA}"/>
              </a:ext>
            </a:extLst>
          </p:cNvPr>
          <p:cNvSpPr>
            <a:spLocks noGrp="1"/>
          </p:cNvSpPr>
          <p:nvPr>
            <p:ph idx="1"/>
          </p:nvPr>
        </p:nvSpPr>
        <p:spPr>
          <a:xfrm>
            <a:off x="628650" y="407963"/>
            <a:ext cx="7886700" cy="5769003"/>
          </a:xfrm>
        </p:spPr>
        <p:txBody>
          <a:bodyPr/>
          <a:lstStyle/>
          <a:p>
            <a:pPr>
              <a:lnSpc>
                <a:spcPct val="150000"/>
              </a:lnSpc>
              <a:spcAft>
                <a:spcPts val="800"/>
              </a:spcAft>
            </a:pPr>
            <a:r>
              <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Bu tarz çalışmaların fizik, kimya, biyoloji vb. alanlarda uygulanmasının faydalı olabileceğini, fen eğitiminde teknoloji kullanımı ile etkili, kalıcı ve anlamlı öğrenmenin gerçekleşebileceği, öğrenme yeteneklerinin artacağı ve bilgiye ulaşmanın kolaylaşabileceği görülmüştür.</a:t>
            </a:r>
            <a:endParaRPr lang="tr-TR" dirty="0">
              <a:solidFill>
                <a:schemeClr val="tx1"/>
              </a:solidFill>
              <a:latin typeface="Times New Roman" panose="02020603050405020304" pitchFamily="18" charset="0"/>
              <a:cs typeface="Times New Roman" panose="02020603050405020304" pitchFamily="18" charset="0"/>
            </a:endParaRPr>
          </a:p>
        </p:txBody>
      </p:sp>
      <p:pic>
        <p:nvPicPr>
          <p:cNvPr id="7" name="Resim 6">
            <a:extLst>
              <a:ext uri="{FF2B5EF4-FFF2-40B4-BE49-F238E27FC236}">
                <a16:creationId xmlns:a16="http://schemas.microsoft.com/office/drawing/2014/main" id="{0975B71F-9950-4F2F-802E-E21D950431C0}"/>
              </a:ext>
            </a:extLst>
          </p:cNvPr>
          <p:cNvPicPr>
            <a:picLocks noChangeAspect="1"/>
          </p:cNvPicPr>
          <p:nvPr/>
        </p:nvPicPr>
        <p:blipFill>
          <a:blip r:embed="rId2"/>
          <a:stretch>
            <a:fillRect/>
          </a:stretch>
        </p:blipFill>
        <p:spPr>
          <a:xfrm>
            <a:off x="5101389" y="3080567"/>
            <a:ext cx="3678881" cy="3096399"/>
          </a:xfrm>
          <a:prstGeom prst="rect">
            <a:avLst/>
          </a:prstGeom>
        </p:spPr>
      </p:pic>
    </p:spTree>
    <p:extLst>
      <p:ext uri="{BB962C8B-B14F-4D97-AF65-F5344CB8AC3E}">
        <p14:creationId xmlns:p14="http://schemas.microsoft.com/office/powerpoint/2010/main" val="31967131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AF9403B8-CBF1-4AB0-BA75-CDEB3C609647}"/>
              </a:ext>
            </a:extLst>
          </p:cNvPr>
          <p:cNvSpPr>
            <a:spLocks noGrp="1"/>
          </p:cNvSpPr>
          <p:nvPr>
            <p:ph idx="1"/>
          </p:nvPr>
        </p:nvSpPr>
        <p:spPr>
          <a:xfrm>
            <a:off x="628650" y="225083"/>
            <a:ext cx="7886700" cy="5951883"/>
          </a:xfrm>
        </p:spPr>
        <p:txBody>
          <a:bodyPr/>
          <a:lstStyle/>
          <a:p>
            <a:pPr>
              <a:lnSpc>
                <a:spcPct val="150000"/>
              </a:lnSpc>
            </a:pPr>
            <a:endPar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3B baskıdaki son gelişmeler bu teknolojinin kullanılabilirliğini ve erişilebilirliğini arttırmıştır. Böylelikle, karmaşık moleküllerin detaylı ve yapısal olarak uygun fiziksel modellerinin uygun maliyetle etkin ve kullanıcı dostu bir şekilde oluşturulması daha kolay hale gelmiştir.</a:t>
            </a:r>
          </a:p>
          <a:p>
            <a:endParaRPr lang="tr-TR" dirty="0">
              <a:latin typeface="Times New Roman" panose="02020603050405020304" pitchFamily="18" charset="0"/>
              <a:cs typeface="Times New Roman" panose="02020603050405020304" pitchFamily="18" charset="0"/>
            </a:endParaRPr>
          </a:p>
        </p:txBody>
      </p:sp>
      <p:pic>
        <p:nvPicPr>
          <p:cNvPr id="5" name="Resim 4">
            <a:extLst>
              <a:ext uri="{FF2B5EF4-FFF2-40B4-BE49-F238E27FC236}">
                <a16:creationId xmlns:a16="http://schemas.microsoft.com/office/drawing/2014/main" id="{4E3C20E9-8137-4FF5-AE34-401D4A396A9B}"/>
              </a:ext>
            </a:extLst>
          </p:cNvPr>
          <p:cNvPicPr>
            <a:picLocks noChangeAspect="1"/>
          </p:cNvPicPr>
          <p:nvPr/>
        </p:nvPicPr>
        <p:blipFill>
          <a:blip r:embed="rId2"/>
          <a:stretch>
            <a:fillRect/>
          </a:stretch>
        </p:blipFill>
        <p:spPr>
          <a:xfrm>
            <a:off x="4879614" y="2622884"/>
            <a:ext cx="4264386" cy="3237652"/>
          </a:xfrm>
          <a:prstGeom prst="rect">
            <a:avLst/>
          </a:prstGeom>
        </p:spPr>
      </p:pic>
    </p:spTree>
    <p:extLst>
      <p:ext uri="{BB962C8B-B14F-4D97-AF65-F5344CB8AC3E}">
        <p14:creationId xmlns:p14="http://schemas.microsoft.com/office/powerpoint/2010/main" val="374569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B060AB98-A238-458C-B1E3-EDF157AE8C97}"/>
              </a:ext>
            </a:extLst>
          </p:cNvPr>
          <p:cNvPicPr>
            <a:picLocks noGrp="1" noChangeAspect="1"/>
          </p:cNvPicPr>
          <p:nvPr>
            <p:ph idx="1"/>
          </p:nvPr>
        </p:nvPicPr>
        <p:blipFill>
          <a:blip r:embed="rId2"/>
          <a:stretch>
            <a:fillRect/>
          </a:stretch>
        </p:blipFill>
        <p:spPr>
          <a:xfrm>
            <a:off x="1519312" y="365125"/>
            <a:ext cx="5359790" cy="5836056"/>
          </a:xfrm>
        </p:spPr>
      </p:pic>
      <p:sp>
        <p:nvSpPr>
          <p:cNvPr id="3" name="Başlık 2">
            <a:extLst>
              <a:ext uri="{FF2B5EF4-FFF2-40B4-BE49-F238E27FC236}">
                <a16:creationId xmlns:a16="http://schemas.microsoft.com/office/drawing/2014/main" id="{5B2832DD-3616-460C-AEAD-9DC05058C2A9}"/>
              </a:ext>
            </a:extLst>
          </p:cNvPr>
          <p:cNvSpPr>
            <a:spLocks noGrp="1"/>
          </p:cNvSpPr>
          <p:nvPr>
            <p:ph type="title"/>
          </p:nvPr>
        </p:nvSpPr>
        <p:spPr/>
        <p:txBody>
          <a:bodyPr/>
          <a:lstStyle/>
          <a:p>
            <a:endParaRPr lang="tr-TR"/>
          </a:p>
        </p:txBody>
      </p:sp>
    </p:spTree>
    <p:extLst>
      <p:ext uri="{BB962C8B-B14F-4D97-AF65-F5344CB8AC3E}">
        <p14:creationId xmlns:p14="http://schemas.microsoft.com/office/powerpoint/2010/main" val="31644552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6A4BFC61-86D5-483A-B5DF-BB968D6EAC02}"/>
              </a:ext>
            </a:extLst>
          </p:cNvPr>
          <p:cNvSpPr>
            <a:spLocks noGrp="1"/>
          </p:cNvSpPr>
          <p:nvPr>
            <p:ph idx="1"/>
          </p:nvPr>
        </p:nvSpPr>
        <p:spPr>
          <a:xfrm>
            <a:off x="628650" y="365761"/>
            <a:ext cx="7886700" cy="5811206"/>
          </a:xfrm>
        </p:spPr>
        <p:txBody>
          <a:bodyPr/>
          <a:lstStyle/>
          <a:p>
            <a:endParaRPr lang="tr-TR"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endPar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3B yazıcılar tasarımlarda esnekliğe izin verir, tasarım özgürlüğü sağlar.</a:t>
            </a:r>
          </a:p>
          <a:p>
            <a:endParaRPr lang="tr-TR" dirty="0"/>
          </a:p>
        </p:txBody>
      </p:sp>
      <p:pic>
        <p:nvPicPr>
          <p:cNvPr id="5" name="Resim 4">
            <a:extLst>
              <a:ext uri="{FF2B5EF4-FFF2-40B4-BE49-F238E27FC236}">
                <a16:creationId xmlns:a16="http://schemas.microsoft.com/office/drawing/2014/main" id="{3A5FFFB2-06B5-4FE6-AC1E-189B771B2978}"/>
              </a:ext>
            </a:extLst>
          </p:cNvPr>
          <p:cNvPicPr>
            <a:picLocks noChangeAspect="1"/>
          </p:cNvPicPr>
          <p:nvPr/>
        </p:nvPicPr>
        <p:blipFill>
          <a:blip r:embed="rId2"/>
          <a:stretch>
            <a:fillRect/>
          </a:stretch>
        </p:blipFill>
        <p:spPr>
          <a:xfrm>
            <a:off x="4572000" y="3607022"/>
            <a:ext cx="4326536" cy="2606041"/>
          </a:xfrm>
          <a:prstGeom prst="rect">
            <a:avLst/>
          </a:prstGeom>
        </p:spPr>
      </p:pic>
    </p:spTree>
    <p:extLst>
      <p:ext uri="{BB962C8B-B14F-4D97-AF65-F5344CB8AC3E}">
        <p14:creationId xmlns:p14="http://schemas.microsoft.com/office/powerpoint/2010/main" val="38213945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FB641BEC-C847-4C36-83EE-15E4BA3B69A8}"/>
              </a:ext>
            </a:extLst>
          </p:cNvPr>
          <p:cNvSpPr>
            <a:spLocks noGrp="1"/>
          </p:cNvSpPr>
          <p:nvPr>
            <p:ph idx="1"/>
          </p:nvPr>
        </p:nvSpPr>
        <p:spPr/>
        <p:txBody>
          <a:bodyPr>
            <a:normAutofit fontScale="92500"/>
          </a:bodyPr>
          <a:lstStyle/>
          <a:p>
            <a:pPr>
              <a:lnSpc>
                <a:spcPct val="150000"/>
              </a:lnSpc>
            </a:pPr>
            <a:r>
              <a:rPr lang="tr-TR" sz="1800" dirty="0">
                <a:solidFill>
                  <a:srgbClr val="4C4C4C"/>
                </a:solidFill>
                <a:effectLst/>
                <a:latin typeface="Times New Roman" panose="02020603050405020304" pitchFamily="18" charset="0"/>
                <a:ea typeface="Calibri" panose="020F0502020204030204" pitchFamily="34" charset="0"/>
                <a:cs typeface="Times New Roman" panose="02020603050405020304" pitchFamily="18" charset="0"/>
              </a:rPr>
              <a:t>21. yüzyıl gerekliliklerine uygun bireyler yetiştirmek amacıyla kurumların ve eğiticilerin en önemli görevlerinden biri, tüketen değil üreten bireyler yetiştirmektir. Bu amaç doğrultusunda hayal ettiğini üreten bireylere sağlanacak eğitim imkanları oldukça önem teşkil etmektedir. Hayal gücünün yaş ile ters orantılı olması, yaş aldıkça kaybolan hayal gücünün kaybolmadan geliştirilmesi için yapılacak eğitimler oldukça faydalıdır. Bu nedenle hem kolay öğrenilir hem de çocukların hayal güçlerini geliştirmesi amacıyla </a:t>
            </a:r>
            <a:r>
              <a:rPr lang="tr-TR" sz="1800" dirty="0" err="1">
                <a:solidFill>
                  <a:srgbClr val="4C4C4C"/>
                </a:solidFill>
                <a:effectLst/>
                <a:latin typeface="Times New Roman" panose="02020603050405020304" pitchFamily="18" charset="0"/>
                <a:ea typeface="Calibri" panose="020F0502020204030204" pitchFamily="34" charset="0"/>
                <a:cs typeface="Times New Roman" panose="02020603050405020304" pitchFamily="18" charset="0"/>
              </a:rPr>
              <a:t>Tinkercad</a:t>
            </a:r>
            <a:r>
              <a:rPr lang="tr-TR" sz="1800" dirty="0">
                <a:solidFill>
                  <a:srgbClr val="4C4C4C"/>
                </a:solidFill>
                <a:effectLst/>
                <a:latin typeface="Times New Roman" panose="02020603050405020304" pitchFamily="18" charset="0"/>
                <a:ea typeface="Calibri" panose="020F0502020204030204" pitchFamily="34" charset="0"/>
                <a:cs typeface="Times New Roman" panose="02020603050405020304" pitchFamily="18" charset="0"/>
              </a:rPr>
              <a:t> programı kullanılarak yapılan 3 boyutlu tasarım çalışmaları ve üretimi oldukça pozitif sonuçlar ortaya koymaktadır. Tasarım eskiden çok teknik, çok karmaşık ve zor gibi adlandırılırken artık çocukların hayal ettiklerini tasarlamaları çok kolay. Sürükle bırak yöntemi ile basite indirgenmiş her türlü tasarımı yapmaya ve internet olan her yerde tasarım yapılmasını sağlayan web 2.0 aracı olan </a:t>
            </a:r>
            <a:r>
              <a:rPr lang="tr-TR" sz="1800" dirty="0" err="1">
                <a:solidFill>
                  <a:srgbClr val="4C4C4C"/>
                </a:solidFill>
                <a:effectLst/>
                <a:latin typeface="Times New Roman" panose="02020603050405020304" pitchFamily="18" charset="0"/>
                <a:ea typeface="Calibri" panose="020F0502020204030204" pitchFamily="34" charset="0"/>
                <a:cs typeface="Times New Roman" panose="02020603050405020304" pitchFamily="18" charset="0"/>
              </a:rPr>
              <a:t>Tinkercad</a:t>
            </a:r>
            <a:r>
              <a:rPr lang="tr-TR" sz="1800" dirty="0">
                <a:solidFill>
                  <a:srgbClr val="4C4C4C"/>
                </a:solidFill>
                <a:effectLst/>
                <a:latin typeface="Times New Roman" panose="02020603050405020304" pitchFamily="18" charset="0"/>
                <a:ea typeface="Calibri" panose="020F0502020204030204" pitchFamily="34" charset="0"/>
                <a:cs typeface="Times New Roman" panose="02020603050405020304" pitchFamily="18" charset="0"/>
              </a:rPr>
              <a:t> sayesinde birçok farklı üretim yapılması sağlanmaktadır.</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dirty="0"/>
          </a:p>
        </p:txBody>
      </p:sp>
      <p:sp>
        <p:nvSpPr>
          <p:cNvPr id="3" name="Başlık 2">
            <a:extLst>
              <a:ext uri="{FF2B5EF4-FFF2-40B4-BE49-F238E27FC236}">
                <a16:creationId xmlns:a16="http://schemas.microsoft.com/office/drawing/2014/main" id="{6CF53969-C73D-4EEF-A0BE-BCD95DDC22C2}"/>
              </a:ext>
            </a:extLst>
          </p:cNvPr>
          <p:cNvSpPr>
            <a:spLocks noGrp="1"/>
          </p:cNvSpPr>
          <p:nvPr>
            <p:ph type="title"/>
          </p:nvPr>
        </p:nvSpPr>
        <p:spPr/>
        <p:txBody>
          <a:bodyPr/>
          <a:lstStyle/>
          <a:p>
            <a:r>
              <a:rPr lang="tr-TR" dirty="0" err="1">
                <a:latin typeface="Times New Roman" panose="02020603050405020304" pitchFamily="18" charset="0"/>
                <a:cs typeface="Times New Roman" panose="02020603050405020304" pitchFamily="18" charset="0"/>
              </a:rPr>
              <a:t>Tinkercad</a:t>
            </a:r>
            <a:r>
              <a:rPr lang="tr-TR"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977568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D2C00242-1846-4819-A098-F152D21622BD}"/>
              </a:ext>
            </a:extLst>
          </p:cNvPr>
          <p:cNvSpPr>
            <a:spLocks noGrp="1"/>
          </p:cNvSpPr>
          <p:nvPr>
            <p:ph idx="1"/>
          </p:nvPr>
        </p:nvSpPr>
        <p:spPr>
          <a:xfrm>
            <a:off x="628650" y="407963"/>
            <a:ext cx="7886700" cy="5769003"/>
          </a:xfrm>
        </p:spPr>
        <p:txBody>
          <a:bodyPr>
            <a:normAutofit/>
          </a:bodyPr>
          <a:lstStyle/>
          <a:p>
            <a:pPr>
              <a:lnSpc>
                <a:spcPct val="150000"/>
              </a:lnSpc>
            </a:pPr>
            <a:r>
              <a:rPr lang="tr-TR" sz="1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Tinkercad</a:t>
            </a:r>
            <a:r>
              <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herkesin kolayca kullanabileceği tarayıcı tabanlı 3D tasarım ve modelleme aracıdır. Windows, Mac veya Linux üzerinde </a:t>
            </a:r>
            <a:r>
              <a:rPr lang="tr-TR"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HTML5/</a:t>
            </a:r>
            <a:r>
              <a:rPr lang="tr-TR" sz="1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WebGL</a:t>
            </a:r>
            <a:r>
              <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desteğine sahip tüm web tarayıcılarında çalışır. En iyi performansı </a:t>
            </a:r>
            <a:r>
              <a:rPr lang="tr-TR"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Chrome</a:t>
            </a:r>
            <a:r>
              <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ve </a:t>
            </a:r>
            <a:r>
              <a:rPr lang="tr-TR"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Firefox</a:t>
            </a:r>
            <a:r>
              <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da gösterir. </a:t>
            </a:r>
            <a:r>
              <a:rPr lang="tr-TR"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Tinkercad</a:t>
            </a:r>
            <a:r>
              <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ile oluşturduğunuz 3D tasarımlar buluta kaydedilir. Bu sayede internet bağlantısına sahip olduğumuz her yerden tasarımlarımıza erişebiliriz.</a:t>
            </a:r>
            <a:endParaRPr lang="tr-TR" dirty="0">
              <a:solidFill>
                <a:schemeClr val="tx1"/>
              </a:solidFill>
              <a:latin typeface="Times New Roman" panose="02020603050405020304" pitchFamily="18" charset="0"/>
              <a:cs typeface="Times New Roman" panose="02020603050405020304" pitchFamily="18" charset="0"/>
            </a:endParaRPr>
          </a:p>
          <a:p>
            <a:pPr>
              <a:lnSpc>
                <a:spcPct val="150000"/>
              </a:lnSpc>
            </a:pPr>
            <a:r>
              <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 boyutlu tasarım yapmak ve bu konu hakkında kendini geliştirmek isteyen kullanıcılara güvenli bir alan sağlayan </a:t>
            </a:r>
            <a:r>
              <a:rPr lang="tr-TR"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Tinkercad’la</a:t>
            </a:r>
            <a:r>
              <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yaratıcı düşüncelerinizi hayata geçirebilirsiniz. </a:t>
            </a:r>
            <a:r>
              <a:rPr lang="tr-TR"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Sektörel</a:t>
            </a:r>
            <a:r>
              <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çizimler, mimarlık tasarımları, eğitimsel tasarımlar gibi profesyonellik düzeyi yüksek olan içerikler hazırlamak için faydalanacağınız bu platform, kullanıcılarına bir takım özelleştirmeler sunar. Bunları kendi tarzınıza uygun şekilde kullanarak tasarımlarınızı şekillendirebilirsiniz. </a:t>
            </a:r>
          </a:p>
          <a:p>
            <a:endParaRPr lang="tr-TR" dirty="0"/>
          </a:p>
        </p:txBody>
      </p:sp>
    </p:spTree>
    <p:extLst>
      <p:ext uri="{BB962C8B-B14F-4D97-AF65-F5344CB8AC3E}">
        <p14:creationId xmlns:p14="http://schemas.microsoft.com/office/powerpoint/2010/main" val="4206284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D248ABE4-AEE6-482D-86E3-3E1D483FE887}"/>
              </a:ext>
            </a:extLst>
          </p:cNvPr>
          <p:cNvPicPr>
            <a:picLocks noGrp="1" noChangeAspect="1"/>
          </p:cNvPicPr>
          <p:nvPr>
            <p:ph idx="1"/>
          </p:nvPr>
        </p:nvPicPr>
        <p:blipFill>
          <a:blip r:embed="rId2"/>
          <a:stretch>
            <a:fillRect/>
          </a:stretch>
        </p:blipFill>
        <p:spPr>
          <a:xfrm>
            <a:off x="942536" y="464234"/>
            <a:ext cx="7441810" cy="5293903"/>
          </a:xfrm>
        </p:spPr>
      </p:pic>
    </p:spTree>
    <p:extLst>
      <p:ext uri="{BB962C8B-B14F-4D97-AF65-F5344CB8AC3E}">
        <p14:creationId xmlns:p14="http://schemas.microsoft.com/office/powerpoint/2010/main" val="12737997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E1FBA1A9-1D6E-4EBF-ABD2-B2658DEB61E5}"/>
              </a:ext>
            </a:extLst>
          </p:cNvPr>
          <p:cNvPicPr>
            <a:picLocks noGrp="1" noChangeAspect="1"/>
          </p:cNvPicPr>
          <p:nvPr>
            <p:ph idx="1"/>
          </p:nvPr>
        </p:nvPicPr>
        <p:blipFill>
          <a:blip r:embed="rId2"/>
          <a:stretch>
            <a:fillRect/>
          </a:stretch>
        </p:blipFill>
        <p:spPr>
          <a:xfrm>
            <a:off x="0" y="0"/>
            <a:ext cx="5275385" cy="2967403"/>
          </a:xfrm>
        </p:spPr>
      </p:pic>
      <p:pic>
        <p:nvPicPr>
          <p:cNvPr id="9" name="Resim 8" descr="metin, elektronik eşyalar, ekran görüntüsü içeren bir resim&#10;&#10;Açıklama otomatik olarak oluşturuldu">
            <a:extLst>
              <a:ext uri="{FF2B5EF4-FFF2-40B4-BE49-F238E27FC236}">
                <a16:creationId xmlns:a16="http://schemas.microsoft.com/office/drawing/2014/main" id="{188A9B27-E212-4CBC-BFB7-8875C66371F0}"/>
              </a:ext>
            </a:extLst>
          </p:cNvPr>
          <p:cNvPicPr>
            <a:picLocks noChangeAspect="1"/>
          </p:cNvPicPr>
          <p:nvPr/>
        </p:nvPicPr>
        <p:blipFill>
          <a:blip r:embed="rId3"/>
          <a:stretch>
            <a:fillRect/>
          </a:stretch>
        </p:blipFill>
        <p:spPr>
          <a:xfrm>
            <a:off x="3767603" y="3137096"/>
            <a:ext cx="5260631" cy="3082730"/>
          </a:xfrm>
          <a:prstGeom prst="rect">
            <a:avLst/>
          </a:prstGeom>
        </p:spPr>
      </p:pic>
    </p:spTree>
    <p:extLst>
      <p:ext uri="{BB962C8B-B14F-4D97-AF65-F5344CB8AC3E}">
        <p14:creationId xmlns:p14="http://schemas.microsoft.com/office/powerpoint/2010/main" val="19098389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3939705F-A3F1-41EF-83D0-ADB4C3EB7C1E}"/>
              </a:ext>
            </a:extLst>
          </p:cNvPr>
          <p:cNvSpPr>
            <a:spLocks noGrp="1"/>
          </p:cNvSpPr>
          <p:nvPr>
            <p:ph idx="1"/>
          </p:nvPr>
        </p:nvSpPr>
        <p:spPr/>
        <p:txBody>
          <a:bodyPr/>
          <a:lstStyle/>
          <a:p>
            <a:pPr>
              <a:lnSpc>
                <a:spcPct val="150000"/>
              </a:lnSpc>
            </a:pPr>
            <a:r>
              <a:rPr lang="tr-TR"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Solidworks</a:t>
            </a:r>
            <a:r>
              <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katı model oluşturan </a:t>
            </a:r>
            <a:r>
              <a:rPr lang="tr-TR" sz="1800" strike="noStrik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bilgisayar destekli dizayn (CAD</a:t>
            </a:r>
            <a:r>
              <a:rPr lang="tr-TR" sz="1800" u="none" strike="noStrik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a:t>
            </a:r>
            <a:r>
              <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ve bilgisayar destekli mühendislik (CAE) programıdır. </a:t>
            </a:r>
            <a:r>
              <a:rPr lang="tr-TR" sz="1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Solidworks</a:t>
            </a:r>
            <a:r>
              <a:rPr lang="tr-TR"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ayrıca </a:t>
            </a:r>
            <a:r>
              <a:rPr lang="tr-TR"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DSS </a:t>
            </a:r>
            <a:r>
              <a:rPr lang="tr-TR" sz="1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Solidworks</a:t>
            </a:r>
            <a:r>
              <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olarak da bilinir. DSS, bu programı geliştiren bir şirket olan </a:t>
            </a:r>
            <a:r>
              <a:rPr lang="tr-TR" sz="1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Dassault</a:t>
            </a:r>
            <a:r>
              <a:rPr lang="tr-TR"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1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Systeme</a:t>
            </a:r>
            <a:r>
              <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firmasının kısaltmasıdır. Bu CAD yazılımı, hiçbir karmaşıklığa sebep olmadan 2D veya 3D katı modelleri hızlı bir şekilde oluşturmanızı sağlar. Diğer CAD programlarına göre kıyaslandığında en büyük avantajı, oldukça kullanışlı bir </a:t>
            </a:r>
            <a:r>
              <a:rPr lang="tr-TR"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arayüze</a:t>
            </a:r>
            <a:r>
              <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sahip olmasıdır. Ayrıca bu yazılım; katı parça modelleme, simülasyon, hareket, montaj, araç kutusu, araç analisti, </a:t>
            </a:r>
            <a:r>
              <a:rPr lang="tr-TR"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Photoview</a:t>
            </a:r>
            <a:r>
              <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360, ScanTo3D, e-</a:t>
            </a:r>
            <a:r>
              <a:rPr lang="tr-TR"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drawings</a:t>
            </a:r>
            <a:r>
              <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ve DWG editör gibi modülleri içerir.</a:t>
            </a:r>
          </a:p>
          <a:p>
            <a:endParaRPr lang="tr-TR" dirty="0"/>
          </a:p>
        </p:txBody>
      </p:sp>
      <p:sp>
        <p:nvSpPr>
          <p:cNvPr id="3" name="Başlık 2">
            <a:extLst>
              <a:ext uri="{FF2B5EF4-FFF2-40B4-BE49-F238E27FC236}">
                <a16:creationId xmlns:a16="http://schemas.microsoft.com/office/drawing/2014/main" id="{BF156F03-E4F2-4F9E-8B11-6531CF2D1EDB}"/>
              </a:ext>
            </a:extLst>
          </p:cNvPr>
          <p:cNvSpPr>
            <a:spLocks noGrp="1"/>
          </p:cNvSpPr>
          <p:nvPr>
            <p:ph type="title"/>
          </p:nvPr>
        </p:nvSpPr>
        <p:spPr/>
        <p:txBody>
          <a:bodyPr/>
          <a:lstStyle/>
          <a:p>
            <a:r>
              <a:rPr lang="tr-TR" dirty="0" err="1"/>
              <a:t>Solidworks</a:t>
            </a:r>
            <a:r>
              <a:rPr lang="tr-TR" dirty="0"/>
              <a:t> </a:t>
            </a:r>
          </a:p>
        </p:txBody>
      </p:sp>
    </p:spTree>
    <p:extLst>
      <p:ext uri="{BB962C8B-B14F-4D97-AF65-F5344CB8AC3E}">
        <p14:creationId xmlns:p14="http://schemas.microsoft.com/office/powerpoint/2010/main" val="8073510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6BBBBEB1-4F2B-4854-888E-DBA4AFCD6C12}"/>
              </a:ext>
            </a:extLst>
          </p:cNvPr>
          <p:cNvSpPr>
            <a:spLocks noGrp="1"/>
          </p:cNvSpPr>
          <p:nvPr>
            <p:ph idx="1"/>
          </p:nvPr>
        </p:nvSpPr>
        <p:spPr>
          <a:xfrm>
            <a:off x="628650" y="422031"/>
            <a:ext cx="7886700" cy="5754935"/>
          </a:xfrm>
        </p:spPr>
        <p:txBody>
          <a:bodyPr/>
          <a:lstStyle/>
          <a:p>
            <a:pPr>
              <a:lnSpc>
                <a:spcPct val="150000"/>
              </a:lnSpc>
              <a:spcAft>
                <a:spcPts val="800"/>
              </a:spcAft>
            </a:pPr>
            <a:r>
              <a:rPr lang="tr-TR"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Solidworks</a:t>
            </a:r>
            <a:r>
              <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ne işe yarar?</a:t>
            </a:r>
          </a:p>
          <a:p>
            <a:pPr marL="342900" lvl="0" indent="-342900">
              <a:lnSpc>
                <a:spcPct val="150000"/>
              </a:lnSpc>
              <a:spcAft>
                <a:spcPts val="375"/>
              </a:spcAft>
              <a:buSzPts val="1000"/>
              <a:buFont typeface="Symbol" panose="05050102010706020507" pitchFamily="18" charset="2"/>
              <a:buChar char=""/>
              <a:tabLst>
                <a:tab pos="457200" algn="l"/>
              </a:tabLst>
            </a:pPr>
            <a:r>
              <a:rPr lang="tr-T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Basit bir </a:t>
            </a:r>
            <a:r>
              <a:rPr lang="tr-TR"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arayüze</a:t>
            </a:r>
            <a:r>
              <a:rPr lang="tr-T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sahip olmasına rağmen, ileri düzey modellemeler yapılabilir.</a:t>
            </a:r>
            <a:endPar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375"/>
              </a:spcAft>
              <a:buSzPts val="1000"/>
              <a:buFont typeface="Symbol" panose="05050102010706020507" pitchFamily="18" charset="2"/>
              <a:buChar char=""/>
              <a:tabLst>
                <a:tab pos="457200" algn="l"/>
              </a:tabLst>
            </a:pPr>
            <a:r>
              <a:rPr lang="tr-T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Tasarlanan katı model ile ilgili analiz, animasyon ve simülasyon yapılabilir.</a:t>
            </a:r>
            <a:endPar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375"/>
              </a:spcAft>
              <a:buSzPts val="1000"/>
              <a:buFont typeface="Symbol" panose="05050102010706020507" pitchFamily="18" charset="2"/>
              <a:buChar char=""/>
              <a:tabLst>
                <a:tab pos="457200" algn="l"/>
              </a:tabLst>
            </a:pPr>
            <a:r>
              <a:rPr lang="tr-T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Çok sayıda alt bileşene sahip detaylı makine ve parçalarının, tasarımı ve birleşimini kolay bir </a:t>
            </a:r>
            <a:r>
              <a:rPr lang="tr-TR"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arayüzle</a:t>
            </a:r>
            <a:r>
              <a:rPr lang="tr-T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sağlar.</a:t>
            </a:r>
            <a:endPar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375"/>
              </a:spcAft>
              <a:buSzPts val="1000"/>
              <a:buFont typeface="Symbol" panose="05050102010706020507" pitchFamily="18" charset="2"/>
              <a:buChar char=""/>
              <a:tabLst>
                <a:tab pos="457200" algn="l"/>
              </a:tabLst>
            </a:pPr>
            <a:r>
              <a:rPr lang="tr-T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Tasarımların renklendirilerek, görsel yönden zenginleştirilmesini sağlar.</a:t>
            </a:r>
            <a:endPar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tr-TR"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Solidworks’ün</a:t>
            </a:r>
            <a:r>
              <a:rPr lang="tr-T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tasarım dosyalarının, </a:t>
            </a:r>
            <a:r>
              <a:rPr lang="tr-TR" sz="1800"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ANSYS </a:t>
            </a:r>
            <a:r>
              <a:rPr lang="tr-T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gibi analiz programlarına da yüklenme özelliğine sahiptir.</a:t>
            </a:r>
            <a:endPar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375"/>
              </a:spcAft>
              <a:buSzPts val="1000"/>
              <a:buFont typeface="Symbol" panose="05050102010706020507" pitchFamily="18" charset="2"/>
              <a:buChar char=""/>
              <a:tabLst>
                <a:tab pos="457200" algn="l"/>
              </a:tabLst>
            </a:pPr>
            <a:r>
              <a:rPr lang="tr-T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Tasarım, analiz, animasyon ve simülasyon gibi birçok özelliği barındırdığından firmalar için yüksek performanslı ve düşük maliyetli bir yazılımdır.</a:t>
            </a:r>
            <a:endPar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12036352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C47EB42B-1E2A-4FB6-9318-C1A7C2E2AF57}"/>
              </a:ext>
            </a:extLst>
          </p:cNvPr>
          <p:cNvPicPr>
            <a:picLocks noGrp="1" noChangeAspect="1"/>
          </p:cNvPicPr>
          <p:nvPr>
            <p:ph idx="1"/>
          </p:nvPr>
        </p:nvPicPr>
        <p:blipFill>
          <a:blip r:embed="rId2"/>
          <a:stretch>
            <a:fillRect/>
          </a:stretch>
        </p:blipFill>
        <p:spPr>
          <a:xfrm>
            <a:off x="0" y="0"/>
            <a:ext cx="5320225" cy="2992626"/>
          </a:xfrm>
        </p:spPr>
      </p:pic>
      <p:pic>
        <p:nvPicPr>
          <p:cNvPr id="7" name="Resim 6">
            <a:extLst>
              <a:ext uri="{FF2B5EF4-FFF2-40B4-BE49-F238E27FC236}">
                <a16:creationId xmlns:a16="http://schemas.microsoft.com/office/drawing/2014/main" id="{1F4A8830-0A8B-45F8-8F06-BDA3DC53074A}"/>
              </a:ext>
            </a:extLst>
          </p:cNvPr>
          <p:cNvPicPr>
            <a:picLocks noChangeAspect="1"/>
          </p:cNvPicPr>
          <p:nvPr/>
        </p:nvPicPr>
        <p:blipFill>
          <a:blip r:embed="rId3"/>
          <a:stretch>
            <a:fillRect/>
          </a:stretch>
        </p:blipFill>
        <p:spPr>
          <a:xfrm>
            <a:off x="3923501" y="2992626"/>
            <a:ext cx="5220499" cy="3696562"/>
          </a:xfrm>
          <a:prstGeom prst="rect">
            <a:avLst/>
          </a:prstGeom>
        </p:spPr>
      </p:pic>
    </p:spTree>
    <p:extLst>
      <p:ext uri="{BB962C8B-B14F-4D97-AF65-F5344CB8AC3E}">
        <p14:creationId xmlns:p14="http://schemas.microsoft.com/office/powerpoint/2010/main" val="31535612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99954450-4D0A-425B-ADE9-564A7FA7900D}"/>
              </a:ext>
            </a:extLst>
          </p:cNvPr>
          <p:cNvSpPr>
            <a:spLocks noGrp="1"/>
          </p:cNvSpPr>
          <p:nvPr>
            <p:ph idx="1"/>
          </p:nvPr>
        </p:nvSpPr>
        <p:spPr/>
        <p:txBody>
          <a:bodyPr/>
          <a:lstStyle/>
          <a:p>
            <a:pPr>
              <a:lnSpc>
                <a:spcPct val="150000"/>
              </a:lnSpc>
            </a:pPr>
            <a:r>
              <a:rPr lang="tr-TR" sz="1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FreeCAD</a:t>
            </a:r>
            <a:r>
              <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öncelikle herhangi bir boyuttaki gerçek hayattaki nesneleri tasarlamak için oluşturulmuş açık kaynaklı bir parametrik 3B </a:t>
            </a:r>
            <a:r>
              <a:rPr lang="tr-TR"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modelleyicidir</a:t>
            </a:r>
            <a:r>
              <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Parametrik modelleme, modelinizin geçmişine geri dönerek ve parametrelerini değiştirerek tasarımınızı kolayca değiştirmenizi sağlar.</a:t>
            </a:r>
          </a:p>
          <a:p>
            <a:pPr>
              <a:lnSpc>
                <a:spcPct val="150000"/>
              </a:lnSpc>
            </a:pPr>
            <a:r>
              <a:rPr lang="tr-TR"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FreeCAD'in</a:t>
            </a:r>
            <a:r>
              <a:rPr lang="tr-TR"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odak noktası, yüksek hassasiyete sahip 3D modeller yapmanız, bu modellerin üzerinde sıkı bir kontrole sahip olmanız (modelleme geçmişine geri dönebilme ve parametreleri değiştirebilme) ve sonuç olarak bu modelleri (3D baskı alma, CNC ile işleme ve hatta inşaat şantiyesinde kullanım) yapmanızdır. Bu nedenle, animasyon filmi veya oyun gibi başka amaçlar için yapılmış diğer 3D uygulamalardan çok farklıdır.</a:t>
            </a:r>
            <a:endParaRPr lang="tr-TR" dirty="0">
              <a:latin typeface="Times New Roman" panose="02020603050405020304" pitchFamily="18" charset="0"/>
              <a:cs typeface="Times New Roman" panose="02020603050405020304" pitchFamily="18" charset="0"/>
            </a:endParaRPr>
          </a:p>
        </p:txBody>
      </p:sp>
      <p:sp>
        <p:nvSpPr>
          <p:cNvPr id="3" name="Başlık 2">
            <a:extLst>
              <a:ext uri="{FF2B5EF4-FFF2-40B4-BE49-F238E27FC236}">
                <a16:creationId xmlns:a16="http://schemas.microsoft.com/office/drawing/2014/main" id="{36E6BF69-1FEE-4EBB-9FDA-E06D3C63C043}"/>
              </a:ext>
            </a:extLst>
          </p:cNvPr>
          <p:cNvSpPr>
            <a:spLocks noGrp="1"/>
          </p:cNvSpPr>
          <p:nvPr>
            <p:ph type="title"/>
          </p:nvPr>
        </p:nvSpPr>
        <p:spPr/>
        <p:txBody>
          <a:bodyPr/>
          <a:lstStyle/>
          <a:p>
            <a:r>
              <a:rPr lang="tr-TR" dirty="0" err="1"/>
              <a:t>FreeCAD</a:t>
            </a:r>
            <a:r>
              <a:rPr lang="tr-TR" dirty="0"/>
              <a:t> </a:t>
            </a:r>
          </a:p>
        </p:txBody>
      </p:sp>
    </p:spTree>
    <p:extLst>
      <p:ext uri="{BB962C8B-B14F-4D97-AF65-F5344CB8AC3E}">
        <p14:creationId xmlns:p14="http://schemas.microsoft.com/office/powerpoint/2010/main" val="7040875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3F4525D5-F9C3-47A2-B4EA-CB863DA75A41}"/>
              </a:ext>
            </a:extLst>
          </p:cNvPr>
          <p:cNvSpPr>
            <a:spLocks noGrp="1"/>
          </p:cNvSpPr>
          <p:nvPr>
            <p:ph idx="1"/>
          </p:nvPr>
        </p:nvSpPr>
        <p:spPr/>
        <p:txBody>
          <a:bodyPr/>
          <a:lstStyle/>
          <a:p>
            <a:pPr>
              <a:lnSpc>
                <a:spcPct val="150000"/>
              </a:lnSpc>
            </a:pPr>
            <a:r>
              <a:rPr lang="tr-TR"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FreeCAD</a:t>
            </a:r>
            <a:r>
              <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geometri kısıtlı 2D şekilleri çizmenize ve bunları başka nesneler oluşturmak için bir üs olarak kullanmanıza izin verir. Yüksek kaliteli üretim hazır çizimleri oluşturmak için boyutları ayarlamak veya 3D modellerden tasarım detaylarını çıkarmak için birçok bileşen içerir.</a:t>
            </a:r>
          </a:p>
          <a:p>
            <a:endParaRPr lang="tr-TR" dirty="0"/>
          </a:p>
        </p:txBody>
      </p:sp>
      <p:sp>
        <p:nvSpPr>
          <p:cNvPr id="3" name="Başlık 2">
            <a:extLst>
              <a:ext uri="{FF2B5EF4-FFF2-40B4-BE49-F238E27FC236}">
                <a16:creationId xmlns:a16="http://schemas.microsoft.com/office/drawing/2014/main" id="{FDB20FD0-23F1-433F-A6B2-8014DBBEC5A7}"/>
              </a:ext>
            </a:extLst>
          </p:cNvPr>
          <p:cNvSpPr>
            <a:spLocks noGrp="1"/>
          </p:cNvSpPr>
          <p:nvPr>
            <p:ph type="title"/>
          </p:nvPr>
        </p:nvSpPr>
        <p:spPr/>
        <p:txBody>
          <a:bodyPr/>
          <a:lstStyle/>
          <a:p>
            <a:endParaRPr lang="tr-TR"/>
          </a:p>
        </p:txBody>
      </p:sp>
      <p:pic>
        <p:nvPicPr>
          <p:cNvPr id="5" name="Resim 4">
            <a:extLst>
              <a:ext uri="{FF2B5EF4-FFF2-40B4-BE49-F238E27FC236}">
                <a16:creationId xmlns:a16="http://schemas.microsoft.com/office/drawing/2014/main" id="{28867A35-064C-4B0C-9B07-05595B763878}"/>
              </a:ext>
            </a:extLst>
          </p:cNvPr>
          <p:cNvPicPr>
            <a:picLocks noChangeAspect="1"/>
          </p:cNvPicPr>
          <p:nvPr/>
        </p:nvPicPr>
        <p:blipFill>
          <a:blip r:embed="rId2"/>
          <a:stretch>
            <a:fillRect/>
          </a:stretch>
        </p:blipFill>
        <p:spPr>
          <a:xfrm>
            <a:off x="3995225" y="3434713"/>
            <a:ext cx="5148775" cy="2742253"/>
          </a:xfrm>
          <a:prstGeom prst="rect">
            <a:avLst/>
          </a:prstGeom>
        </p:spPr>
      </p:pic>
    </p:spTree>
    <p:extLst>
      <p:ext uri="{BB962C8B-B14F-4D97-AF65-F5344CB8AC3E}">
        <p14:creationId xmlns:p14="http://schemas.microsoft.com/office/powerpoint/2010/main" val="36307507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tablo içeren bir resim&#10;&#10;Açıklama otomatik olarak oluşturuldu">
            <a:extLst>
              <a:ext uri="{FF2B5EF4-FFF2-40B4-BE49-F238E27FC236}">
                <a16:creationId xmlns:a16="http://schemas.microsoft.com/office/drawing/2014/main" id="{1C65DBFE-1EDB-4D3B-A579-8C53B040FFD4}"/>
              </a:ext>
            </a:extLst>
          </p:cNvPr>
          <p:cNvPicPr>
            <a:picLocks noGrp="1" noChangeAspect="1"/>
          </p:cNvPicPr>
          <p:nvPr>
            <p:ph idx="1"/>
          </p:nvPr>
        </p:nvPicPr>
        <p:blipFill>
          <a:blip r:embed="rId2"/>
          <a:stretch>
            <a:fillRect/>
          </a:stretch>
        </p:blipFill>
        <p:spPr>
          <a:xfrm>
            <a:off x="998806" y="0"/>
            <a:ext cx="7146388" cy="6153833"/>
          </a:xfrm>
        </p:spPr>
      </p:pic>
    </p:spTree>
    <p:extLst>
      <p:ext uri="{BB962C8B-B14F-4D97-AF65-F5344CB8AC3E}">
        <p14:creationId xmlns:p14="http://schemas.microsoft.com/office/powerpoint/2010/main" val="8761197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AED09CBC-7E40-4D51-93C5-F42A83D81AA7}"/>
              </a:ext>
            </a:extLst>
          </p:cNvPr>
          <p:cNvSpPr>
            <a:spLocks noGrp="1"/>
          </p:cNvSpPr>
          <p:nvPr>
            <p:ph idx="1"/>
          </p:nvPr>
        </p:nvSpPr>
        <p:spPr/>
        <p:txBody>
          <a:bodyPr>
            <a:normAutofit fontScale="92500" lnSpcReduction="10000"/>
          </a:bodyPr>
          <a:lstStyle/>
          <a:p>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dirty="0">
              <a:latin typeface="Times New Roman" panose="02020603050405020304" pitchFamily="18" charset="0"/>
              <a:ea typeface="Calibri" panose="020F0502020204030204" pitchFamily="34" charset="0"/>
              <a:cs typeface="Times New Roman" panose="02020603050405020304" pitchFamily="18" charset="0"/>
            </a:endParaRPr>
          </a:p>
          <a:p>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dirty="0">
              <a:latin typeface="Times New Roman" panose="02020603050405020304" pitchFamily="18" charset="0"/>
              <a:ea typeface="Calibri" panose="020F0502020204030204" pitchFamily="34" charset="0"/>
              <a:cs typeface="Times New Roman" panose="02020603050405020304" pitchFamily="18" charset="0"/>
            </a:endParaRPr>
          </a:p>
          <a:p>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dirty="0">
              <a:latin typeface="Times New Roman" panose="02020603050405020304" pitchFamily="18" charset="0"/>
              <a:ea typeface="Calibri" panose="020F0502020204030204" pitchFamily="34" charset="0"/>
              <a:cs typeface="Times New Roman" panose="02020603050405020304" pitchFamily="18" charset="0"/>
            </a:endParaRPr>
          </a:p>
          <a:p>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50000"/>
              </a:lnSpc>
              <a:buNone/>
            </a:pPr>
            <a:r>
              <a:rPr lang="tr-TR"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Şekil’e</a:t>
            </a:r>
            <a:r>
              <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göre, 3B yazıcı teknolojilerinden çoğunlukla fen, fizik, kimya, biyoloji, matematik, geometri, tarih, sosyal bilgiler ve okul öncesi eğitimi gibi konu alanlarında (%59) yararlanıldığı belirlenmiştir. Bu çalışmaları, sağlık eğitimi alanında (%22) 3B yazıcı teknolojileri uygulamaları takip etmiştir. 3B yazıcı teknolojisi kullanılarak mühendislik eğitimi (%10) ve moda eğitimi, müze eğitimi gibi alanlarda gerçekleştirilen çalışmaların (%7) ise sınırlı sayıda olduğu tespit edilmiştir. </a:t>
            </a:r>
          </a:p>
          <a:p>
            <a:endParaRPr lang="tr-TR" dirty="0"/>
          </a:p>
        </p:txBody>
      </p:sp>
      <p:graphicFrame>
        <p:nvGraphicFramePr>
          <p:cNvPr id="10" name="Grafik 9">
            <a:extLst>
              <a:ext uri="{FF2B5EF4-FFF2-40B4-BE49-F238E27FC236}">
                <a16:creationId xmlns:a16="http://schemas.microsoft.com/office/drawing/2014/main" id="{99BB3EBD-61E4-486A-B5CB-AA8A889CBA6A}"/>
              </a:ext>
            </a:extLst>
          </p:cNvPr>
          <p:cNvGraphicFramePr/>
          <p:nvPr>
            <p:extLst>
              <p:ext uri="{D42A27DB-BD31-4B8C-83A1-F6EECF244321}">
                <p14:modId xmlns:p14="http://schemas.microsoft.com/office/powerpoint/2010/main" val="1508094536"/>
              </p:ext>
            </p:extLst>
          </p:nvPr>
        </p:nvGraphicFramePr>
        <p:xfrm>
          <a:off x="1209822" y="287288"/>
          <a:ext cx="5866227" cy="31417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2652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61BBB111-6A90-4FDB-BCB8-3504F4970092}"/>
              </a:ext>
            </a:extLst>
          </p:cNvPr>
          <p:cNvSpPr>
            <a:spLocks noGrp="1"/>
          </p:cNvSpPr>
          <p:nvPr>
            <p:ph idx="1"/>
          </p:nvPr>
        </p:nvSpPr>
        <p:spPr>
          <a:xfrm>
            <a:off x="628650" y="562709"/>
            <a:ext cx="7886700" cy="5614258"/>
          </a:xfrm>
        </p:spPr>
        <p:txBody>
          <a:bodyPr/>
          <a:lstStyle/>
          <a:p>
            <a:endParaRPr lang="tr-TR"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endPar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Yirminci yüzyılın ikinci yarısından itibaren bilim ve teknolojide meydana gelen hızlı değişimler, ülkelerin eğitim sistemlerini gözden geçirmelerini ve yeniden yapılandırılmasını zorunlu hale getirmiştir. Çünkü bir ülkenin gelişebilmesi ve çağa ayak uydurabilmesi için en önemli etkenlerden biri eğitimdir.</a:t>
            </a:r>
          </a:p>
          <a:p>
            <a:endParaRPr lang="tr-TR" dirty="0">
              <a:solidFill>
                <a:schemeClr val="tx1"/>
              </a:solidFill>
              <a:latin typeface="Times New Roman" panose="02020603050405020304" pitchFamily="18" charset="0"/>
              <a:cs typeface="Times New Roman" panose="02020603050405020304" pitchFamily="18" charset="0"/>
            </a:endParaRPr>
          </a:p>
          <a:p>
            <a:endParaRPr lang="tr-TR"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2802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3A188430-3514-4413-BC05-A3AC20F61362}"/>
              </a:ext>
            </a:extLst>
          </p:cNvPr>
          <p:cNvSpPr>
            <a:spLocks noGrp="1"/>
          </p:cNvSpPr>
          <p:nvPr>
            <p:ph idx="1"/>
          </p:nvPr>
        </p:nvSpPr>
        <p:spPr>
          <a:xfrm>
            <a:off x="628650" y="478303"/>
            <a:ext cx="7886700" cy="5698664"/>
          </a:xfrm>
        </p:spPr>
        <p:txBody>
          <a:bodyPr/>
          <a:lstStyle/>
          <a:p>
            <a:endPar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endPar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Bu bağlamda problem çözme ve eleştirel düşünme becerilerine sahip; düşünen, sorgulayan, araştıran, eleştiren ve 21. yy. becerilerine sahip bireylerin yetiştirilmesi büyük önem taşımaktadır. Bu niteliklere sahip bireylerin yetiştirilmesinde fen bilimleri eğitiminin önemli bir yeri vardır. Ülkelerin ihtiyacı olan çağın gereklerine uygun nitelikte bireylerin yetiştirilmesi etkili bir fen eğitiminin gerçekleştirilmesi ile sağlanabilir.</a:t>
            </a:r>
          </a:p>
          <a:p>
            <a:endParaRPr lang="tr-TR" dirty="0"/>
          </a:p>
        </p:txBody>
      </p:sp>
    </p:spTree>
    <p:extLst>
      <p:ext uri="{BB962C8B-B14F-4D97-AF65-F5344CB8AC3E}">
        <p14:creationId xmlns:p14="http://schemas.microsoft.com/office/powerpoint/2010/main" val="641435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6FB5A708-CB41-46FB-90CE-CFC4E2BF6B5C}"/>
              </a:ext>
            </a:extLst>
          </p:cNvPr>
          <p:cNvPicPr>
            <a:picLocks noGrp="1" noChangeAspect="1"/>
          </p:cNvPicPr>
          <p:nvPr>
            <p:ph idx="1"/>
          </p:nvPr>
        </p:nvPicPr>
        <p:blipFill>
          <a:blip r:embed="rId2"/>
          <a:stretch>
            <a:fillRect/>
          </a:stretch>
        </p:blipFill>
        <p:spPr>
          <a:xfrm>
            <a:off x="886265" y="464234"/>
            <a:ext cx="7709095" cy="5389167"/>
          </a:xfrm>
        </p:spPr>
      </p:pic>
    </p:spTree>
    <p:extLst>
      <p:ext uri="{BB962C8B-B14F-4D97-AF65-F5344CB8AC3E}">
        <p14:creationId xmlns:p14="http://schemas.microsoft.com/office/powerpoint/2010/main" val="2862028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a:extLst>
              <a:ext uri="{FF2B5EF4-FFF2-40B4-BE49-F238E27FC236}">
                <a16:creationId xmlns:a16="http://schemas.microsoft.com/office/drawing/2014/main" id="{881B0EFF-7763-4756-A23A-06D9303B48D5}"/>
              </a:ext>
            </a:extLst>
          </p:cNvPr>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Tasarı Beceri Atölyeleri</a:t>
            </a:r>
          </a:p>
        </p:txBody>
      </p:sp>
      <p:sp>
        <p:nvSpPr>
          <p:cNvPr id="7" name="İçerik Yer Tutucusu 6">
            <a:extLst>
              <a:ext uri="{FF2B5EF4-FFF2-40B4-BE49-F238E27FC236}">
                <a16:creationId xmlns:a16="http://schemas.microsoft.com/office/drawing/2014/main" id="{583ED0EC-777A-45BA-B7B2-4AF77501E464}"/>
              </a:ext>
            </a:extLst>
          </p:cNvPr>
          <p:cNvSpPr>
            <a:spLocks noGrp="1"/>
          </p:cNvSpPr>
          <p:nvPr>
            <p:ph idx="1"/>
          </p:nvPr>
        </p:nvSpPr>
        <p:spPr/>
        <p:txBody>
          <a:bodyPr/>
          <a:lstStyle/>
          <a:p>
            <a:pPr marL="0" indent="0">
              <a:buNone/>
            </a:pPr>
            <a:endParaRPr lang="tr-TR" dirty="0"/>
          </a:p>
          <a:p>
            <a:pPr>
              <a:lnSpc>
                <a:spcPct val="150000"/>
              </a:lnSpc>
            </a:pPr>
            <a:r>
              <a:rPr lang="tr-TR" dirty="0">
                <a:solidFill>
                  <a:schemeClr val="tx1"/>
                </a:solidFill>
                <a:latin typeface="Times New Roman" panose="02020603050405020304" pitchFamily="18" charset="0"/>
                <a:cs typeface="Times New Roman" panose="02020603050405020304" pitchFamily="18" charset="0"/>
              </a:rPr>
              <a:t>Sosyal ve ekonomik hayatta bireyin üreticilik, yenilikçilik ve yaratıcılık özelliklerinin giderek önem kazandığı dünyamızda, eğitim politikalarının da bu eğilime göre yeniden düzenlenmesi söz konusu olmuştur. Türkiye de bu doğrultuda eğitim politikalarını güncelleyen ülkeler arasındadır.</a:t>
            </a:r>
          </a:p>
          <a:p>
            <a:pPr>
              <a:lnSpc>
                <a:spcPct val="150000"/>
              </a:lnSpc>
            </a:pPr>
            <a:r>
              <a:rPr lang="tr-TR" dirty="0">
                <a:solidFill>
                  <a:schemeClr val="tx1"/>
                </a:solidFill>
                <a:latin typeface="Times New Roman" panose="02020603050405020304" pitchFamily="18" charset="0"/>
                <a:cs typeface="Times New Roman" panose="02020603050405020304" pitchFamily="18" charset="0"/>
              </a:rPr>
              <a:t>Bunun bir örneği olarak, Milli Eğitim Bakanlığı tarafından 2018 yılında yayınlanan 2023 Eğitim </a:t>
            </a:r>
            <a:r>
              <a:rPr lang="tr-TR" dirty="0" err="1">
                <a:solidFill>
                  <a:schemeClr val="tx1"/>
                </a:solidFill>
                <a:latin typeface="Times New Roman" panose="02020603050405020304" pitchFamily="18" charset="0"/>
                <a:cs typeface="Times New Roman" panose="02020603050405020304" pitchFamily="18" charset="0"/>
              </a:rPr>
              <a:t>Vizyonu’nda</a:t>
            </a:r>
            <a:r>
              <a:rPr lang="tr-TR" dirty="0">
                <a:solidFill>
                  <a:schemeClr val="tx1"/>
                </a:solidFill>
                <a:latin typeface="Times New Roman" panose="02020603050405020304" pitchFamily="18" charset="0"/>
                <a:cs typeface="Times New Roman" panose="02020603050405020304" pitchFamily="18" charset="0"/>
              </a:rPr>
              <a:t> okullarda ‘Tasarı Beceri Atölyeleri’ adı altında üretime, yenilikçiliğe ve yaratıcılığa önem verilen yeni öğrenme ortamları oluşturulması hedeflenmiştir. </a:t>
            </a:r>
          </a:p>
        </p:txBody>
      </p:sp>
    </p:spTree>
    <p:extLst>
      <p:ext uri="{BB962C8B-B14F-4D97-AF65-F5344CB8AC3E}">
        <p14:creationId xmlns:p14="http://schemas.microsoft.com/office/powerpoint/2010/main" val="10022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E2F1EDFB-2974-43FA-8434-31BD3B35BBE9}"/>
              </a:ext>
            </a:extLst>
          </p:cNvPr>
          <p:cNvSpPr>
            <a:spLocks noGrp="1"/>
          </p:cNvSpPr>
          <p:nvPr>
            <p:ph idx="1"/>
          </p:nvPr>
        </p:nvSpPr>
        <p:spPr>
          <a:xfrm>
            <a:off x="628650" y="520505"/>
            <a:ext cx="7886700" cy="5656461"/>
          </a:xfrm>
        </p:spPr>
        <p:txBody>
          <a:bodyPr/>
          <a:lstStyle/>
          <a:p>
            <a:endParaRPr lang="tr-TR" dirty="0">
              <a:solidFill>
                <a:schemeClr val="tx1"/>
              </a:solidFill>
              <a:latin typeface="Times New Roman" panose="02020603050405020304" pitchFamily="18" charset="0"/>
              <a:cs typeface="Times New Roman" panose="02020603050405020304" pitchFamily="18" charset="0"/>
            </a:endParaRPr>
          </a:p>
          <a:p>
            <a:endParaRPr lang="tr-TR" dirty="0">
              <a:solidFill>
                <a:schemeClr val="tx1"/>
              </a:solidFill>
              <a:latin typeface="Times New Roman" panose="02020603050405020304" pitchFamily="18" charset="0"/>
              <a:cs typeface="Times New Roman" panose="02020603050405020304" pitchFamily="18" charset="0"/>
            </a:endParaRPr>
          </a:p>
          <a:p>
            <a:endParaRPr lang="tr-TR" dirty="0">
              <a:solidFill>
                <a:schemeClr val="tx1"/>
              </a:solidFill>
              <a:latin typeface="Times New Roman" panose="02020603050405020304" pitchFamily="18" charset="0"/>
              <a:cs typeface="Times New Roman" panose="02020603050405020304" pitchFamily="18" charset="0"/>
            </a:endParaRPr>
          </a:p>
          <a:p>
            <a:pPr>
              <a:lnSpc>
                <a:spcPct val="150000"/>
              </a:lnSpc>
            </a:pPr>
            <a:r>
              <a:rPr lang="tr-TR" dirty="0">
                <a:solidFill>
                  <a:schemeClr val="tx1"/>
                </a:solidFill>
                <a:latin typeface="Times New Roman" panose="02020603050405020304" pitchFamily="18" charset="0"/>
                <a:cs typeface="Times New Roman" panose="02020603050405020304" pitchFamily="18" charset="0"/>
              </a:rPr>
              <a:t>Tasarım-Beceri Atölyeleri ortaöğretim kurumlarında, Kültür ve Sanat Atölyesi ve Bilim Atölyesi ana başlıkları altında kurgulanmıştır. Kültür ve Sanat Atölyesi ana başlığı altında Fotoğrafçılık, Geleneksel El Sanatları, Sinema, Müzik, Resim ve Ahşap alanlarında çalışmalar yapılabilmektedir. Bilim atölyesi ana başlığı altında </a:t>
            </a:r>
            <a:r>
              <a:rPr lang="tr-TR" dirty="0" err="1">
                <a:solidFill>
                  <a:schemeClr val="tx1"/>
                </a:solidFill>
                <a:latin typeface="Times New Roman" panose="02020603050405020304" pitchFamily="18" charset="0"/>
                <a:cs typeface="Times New Roman" panose="02020603050405020304" pitchFamily="18" charset="0"/>
              </a:rPr>
              <a:t>FeTeMM</a:t>
            </a:r>
            <a:r>
              <a:rPr lang="tr-TR" dirty="0">
                <a:solidFill>
                  <a:schemeClr val="tx1"/>
                </a:solidFill>
                <a:latin typeface="Times New Roman" panose="02020603050405020304" pitchFamily="18" charset="0"/>
                <a:cs typeface="Times New Roman" panose="02020603050405020304" pitchFamily="18" charset="0"/>
              </a:rPr>
              <a:t>, Robotik, 3B tasarım, Elektrik ve Elektronik ve Yazılım alanlarında çalışmalar yapılabilmektedir. </a:t>
            </a:r>
          </a:p>
        </p:txBody>
      </p:sp>
    </p:spTree>
    <p:extLst>
      <p:ext uri="{BB962C8B-B14F-4D97-AF65-F5344CB8AC3E}">
        <p14:creationId xmlns:p14="http://schemas.microsoft.com/office/powerpoint/2010/main" val="39051516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BİYOLOJİK RİSK ETMENLERİ&amp;quot;&quot;/&gt;&lt;property id=&quot;20307&quot; value=&quot;256&quot;/&gt;&lt;/object&gt;&lt;object type=&quot;3&quot; unique_id=&quot;12436&quot;&gt;&lt;property id=&quot;20148&quot; value=&quot;5&quot;/&gt;&lt;property id=&quot;20300&quot; value=&quot;Slide 2 - &amp;quot;MİKROORGANİZMALARIN ÖNEMİ VE YAYGINLIĞI &amp;quot;&quot;/&gt;&lt;property id=&quot;20307&quot; value=&quot;257&quot;/&gt;&lt;/object&gt;&lt;object type=&quot;3&quot; unique_id=&quot;12529&quot;&gt;&lt;property id=&quot;20148&quot; value=&quot;5&quot;/&gt;&lt;property id=&quot;20300&quot; value=&quot;Slide 3 - &amp;quot;MİKROORGANİZMALARIN ÖNEMİ VE YAYGINLIĞI &amp;quot;&quot;/&gt;&lt;property id=&quot;20307&quot; value=&quot;258&quot;/&gt;&lt;/object&gt;&lt;object type=&quot;3&quot; unique_id=&quot;12530&quot;&gt;&lt;property id=&quot;20148&quot; value=&quot;5&quot;/&gt;&lt;property id=&quot;20300&quot; value=&quot;Slide 4 - &amp;quot;MİKROORGANİZMALARIN ÖNEMİ VE YAYGINLIĞI &amp;quot;&quot;/&gt;&lt;property id=&quot;20307&quot; value=&quot;259&quot;/&gt;&lt;/object&gt;&lt;object type=&quot;3&quot; unique_id=&quot;12531&quot;&gt;&lt;property id=&quot;20148&quot; value=&quot;5&quot;/&gt;&lt;property id=&quot;20300&quot; value=&quot;Slide 5 - &amp;quot;MİKROORGANİZMALARIN ÖNEMİ VE YAYGINLIĞI &amp;quot;&quot;/&gt;&lt;property id=&quot;20307&quot; value=&quot;260&quot;/&gt;&lt;/object&gt;&lt;object type=&quot;3&quot; unique_id=&quot;12532&quot;&gt;&lt;property id=&quot;20148&quot; value=&quot;5&quot;/&gt;&lt;property id=&quot;20300&quot; value=&quot;Slide 6 - &amp;quot;MİKROORGANİZMALARIN ÖNEMİ VE YAYGINLIĞI &amp;quot;&quot;/&gt;&lt;property id=&quot;20307&quot; value=&quot;261&quot;/&gt;&lt;/object&gt;&lt;object type=&quot;3&quot; unique_id=&quot;12533&quot;&gt;&lt;property id=&quot;20148&quot; value=&quot;5&quot;/&gt;&lt;property id=&quot;20300&quot; value=&quot;Slide 7 - &amp;quot;MİKROORGANİZMALARIN ÖNEMİ VE YAYGINLIĞI &amp;quot;&quot;/&gt;&lt;property id=&quot;20307&quot; value=&quot;262&quot;/&gt;&lt;/object&gt;&lt;object type=&quot;3&quot; unique_id=&quot;12534&quot;&gt;&lt;property id=&quot;20148&quot; value=&quot;5&quot;/&gt;&lt;property id=&quot;20300&quot; value=&quot;Slide 8 - &amp;quot;MİKROORGANİZMALARIN ÖNEMİ VE YAYGINLIĞI &amp;quot;&quot;/&gt;&lt;property id=&quot;20307&quot; value=&quot;263&quot;/&gt;&lt;/object&gt;&lt;object type=&quot;3&quot; unique_id=&quot;12535&quot;&gt;&lt;property id=&quot;20148&quot; value=&quot;5&quot;/&gt;&lt;property id=&quot;20300&quot; value=&quot;Slide 9 - &amp;quot;MİKROORGANİZMALARIN ÖNEMİ VE YAYGINLIĞI &amp;quot;&quot;/&gt;&lt;property id=&quot;20307&quot; value=&quot;264&quot;/&gt;&lt;/object&gt;&lt;object type=&quot;3&quot; unique_id=&quot;12536&quot;&gt;&lt;property id=&quot;20148&quot; value=&quot;5&quot;/&gt;&lt;property id=&quot;20300&quot; value=&quot;Slide 10 - &amp;quot;MİKROORGANİZMALARIN ÖNEMİ VE YAYGINLIĞI &amp;quot;&quot;/&gt;&lt;property id=&quot;20307&quot; value=&quot;265&quot;/&gt;&lt;/object&gt;&lt;object type=&quot;3&quot; unique_id=&quot;12537&quot;&gt;&lt;property id=&quot;20148&quot; value=&quot;5&quot;/&gt;&lt;property id=&quot;20300&quot; value=&quot;Slide 11 - &amp;quot;MİKROORGANİZMALARIN ÖNEMİ VE YAYGINLIĞI &amp;quot;&quot;/&gt;&lt;property id=&quot;20307&quot; value=&quot;266&quot;/&gt;&lt;/object&gt;&lt;object type=&quot;3&quot; unique_id=&quot;12538&quot;&gt;&lt;property id=&quot;20148&quot; value=&quot;5&quot;/&gt;&lt;property id=&quot;20300&quot; value=&quot;Slide 12 - &amp;quot;MİKROORGANİZMALARIN ÖNEMİ VE YAYGINLIĞI &amp;quot;&quot;/&gt;&lt;property id=&quot;20307&quot; value=&quot;267&quot;/&gt;&lt;/object&gt;&lt;object type=&quot;3&quot; unique_id=&quot;12539&quot;&gt;&lt;property id=&quot;20148&quot; value=&quot;5&quot;/&gt;&lt;property id=&quot;20300&quot; value=&quot;Slide 13 - &amp;quot;MİKROORGANİZMALARIN ÖNEMİ VE YAYGINLIĞI &amp;quot;&quot;/&gt;&lt;property id=&quot;20307&quot; value=&quot;268&quot;/&gt;&lt;/object&gt;&lt;object type=&quot;3&quot; unique_id=&quot;12540&quot;&gt;&lt;property id=&quot;20148&quot; value=&quot;5&quot;/&gt;&lt;property id=&quot;20300&quot; value=&quot;Slide 14 - &amp;quot;MİKROORGANİZMALARIN ÖNEMİ VE YAYGINLIĞI &amp;quot;&quot;/&gt;&lt;property id=&quot;20307&quot; value=&quot;269&quot;/&gt;&lt;/object&gt;&lt;object type=&quot;3&quot; unique_id=&quot;12541&quot;&gt;&lt;property id=&quot;20148&quot; value=&quot;5&quot;/&gt;&lt;property id=&quot;20300&quot; value=&quot;Slide 15 - &amp;quot;MİKROORGANİZMALARIN ÖNEMİ VE YAYGINLIĞI &amp;quot;&quot;/&gt;&lt;property id=&quot;20307&quot; value=&quot;270&quot;/&gt;&lt;/object&gt;&lt;object type=&quot;3&quot; unique_id=&quot;12542&quot;&gt;&lt;property id=&quot;20148&quot; value=&quot;5&quot;/&gt;&lt;property id=&quot;20300&quot; value=&quot;Slide 16 - &amp;quot;MİKROORGANİZMALARIN ÖNEMİ VE YAYGINLIĞI &amp;quot;&quot;/&gt;&lt;property id=&quot;20307&quot; value=&quot;271&quot;/&gt;&lt;/object&gt;&lt;object type=&quot;3&quot; unique_id=&quot;12543&quot;&gt;&lt;property id=&quot;20148&quot; value=&quot;5&quot;/&gt;&lt;property id=&quot;20300&quot; value=&quot;Slide 17 - &amp;quot;MİKROORGANİZMALARIN ÖNEMİ VE YAYGINLIĞI &amp;quot;&quot;/&gt;&lt;property id=&quot;20307&quot; value=&quot;272&quot;/&gt;&lt;/object&gt;&lt;object type=&quot;3&quot; unique_id=&quot;12544&quot;&gt;&lt;property id=&quot;20148&quot; value=&quot;5&quot;/&gt;&lt;property id=&quot;20300&quot; value=&quot;Slide 18 - &amp;quot;MİKROORGANİZMALARIN ÖNEMİ VE YAYGINLIĞI &amp;quot;&quot;/&gt;&lt;property id=&quot;20307&quot; value=&quot;273&quot;/&gt;&lt;/object&gt;&lt;object type=&quot;3&quot; unique_id=&quot;12545&quot;&gt;&lt;property id=&quot;20148&quot; value=&quot;5&quot;/&gt;&lt;property id=&quot;20300&quot; value=&quot;Slide 19 - &amp;quot;MİKROORGANİZMALARIN ÖNEMİ VE YAYGINLIĞI &amp;quot;&quot;/&gt;&lt;property id=&quot;20307&quot; value=&quot;274&quot;/&gt;&lt;/object&gt;&lt;object type=&quot;3&quot; unique_id=&quot;12546&quot;&gt;&lt;property id=&quot;20148&quot; value=&quot;5&quot;/&gt;&lt;property id=&quot;20300&quot; value=&quot;Slide 20 - &amp;quot;MİKROORGANİZMALARIN ÖNEMİ VE YAYGINLIĞI &amp;quot;&quot;/&gt;&lt;property id=&quot;20307&quot; value=&quot;275&quot;/&gt;&lt;/object&gt;&lt;object type=&quot;3&quot; unique_id=&quot;12547&quot;&gt;&lt;property id=&quot;20148&quot; value=&quot;5&quot;/&gt;&lt;property id=&quot;20300&quot; value=&quot;Slide 21 - &amp;quot;MİKROORGANİZMALARIN ÖNEMİ VE YAYGINLIĞI &amp;quot;&quot;/&gt;&lt;property id=&quot;20307&quot; value=&quot;276&quot;/&gt;&lt;/object&gt;&lt;object type=&quot;3&quot; unique_id=&quot;13008&quot;&gt;&lt;property id=&quot;20148&quot; value=&quot;5&quot;/&gt;&lt;property id=&quot;20300&quot; value=&quot;Slide 22 - &amp;quot;MİKROORGANİZMALARIN ÖNEMİ VE YAYGINLIĞI &amp;quot;&quot;/&gt;&lt;property id=&quot;20307&quot; value=&quot;277&quot;/&gt;&lt;/object&gt;&lt;object type=&quot;3&quot; unique_id=&quot;13009&quot;&gt;&lt;property id=&quot;20148&quot; value=&quot;5&quot;/&gt;&lt;property id=&quot;20300&quot; value=&quot;Slide 23 - &amp;quot;MİKROORGANİZMALARIN ÖNEMİ VE YAYGINLIĞI &amp;quot;&quot;/&gt;&lt;property id=&quot;20307&quot; value=&quot;278&quot;/&gt;&lt;/object&gt;&lt;object type=&quot;3&quot; unique_id=&quot;13010&quot;&gt;&lt;property id=&quot;20148&quot; value=&quot;5&quot;/&gt;&lt;property id=&quot;20300&quot; value=&quot;Slide 24 - &amp;quot;MİKROORGANİZMALARIN ÖNEMİ VE YAYGINLIĞI &amp;quot;&quot;/&gt;&lt;property id=&quot;20307&quot; value=&quot;279&quot;/&gt;&lt;/object&gt;&lt;object type=&quot;3&quot; unique_id=&quot;13011&quot;&gt;&lt;property id=&quot;20148&quot; value=&quot;5&quot;/&gt;&lt;property id=&quot;20300&quot; value=&quot;Slide 25 - &amp;quot;MİKROORGANİZMALARIN ÖNEMİ VE YAYGINLIĞI &amp;quot;&quot;/&gt;&lt;property id=&quot;20307&quot; value=&quot;280&quot;/&gt;&lt;/object&gt;&lt;object type=&quot;3&quot; unique_id=&quot;13012&quot;&gt;&lt;property id=&quot;20148&quot; value=&quot;5&quot;/&gt;&lt;property id=&quot;20300&quot; value=&quot;Slide 26 - &amp;quot;MİKROORGANİZMALARIN ÖNEMİ VE YAYGINLIĞI &amp;quot;&quot;/&gt;&lt;property id=&quot;20307&quot; value=&quot;281&quot;/&gt;&lt;/object&gt;&lt;object type=&quot;3&quot; unique_id=&quot;13013&quot;&gt;&lt;property id=&quot;20148&quot; value=&quot;5&quot;/&gt;&lt;property id=&quot;20300&quot; value=&quot;Slide 27 - &amp;quot;MİKROORGANİZMALARIN ÖNEMİ VE YAYGINLIĞI &amp;quot;&quot;/&gt;&lt;property id=&quot;20307&quot; value=&quot;282&quot;/&gt;&lt;/object&gt;&lt;object type=&quot;3&quot; unique_id=&quot;13014&quot;&gt;&lt;property id=&quot;20148&quot; value=&quot;5&quot;/&gt;&lt;property id=&quot;20300&quot; value=&quot;Slide 28 - &amp;quot;MİKROORGANİZMALARIN ÖNEMİ VE YAYGINLIĞI &amp;quot;&quot;/&gt;&lt;property id=&quot;20307&quot; value=&quot;283&quot;/&gt;&lt;/object&gt;&lt;object type=&quot;3&quot; unique_id=&quot;13015&quot;&gt;&lt;property id=&quot;20148&quot; value=&quot;5&quot;/&gt;&lt;property id=&quot;20300&quot; value=&quot;Slide 29 - &amp;quot;MİKROORGANİZMALARIN ÖNEMİ VE YAYGINLIĞI &amp;quot;&quot;/&gt;&lt;property id=&quot;20307&quot; value=&quot;284&quot;/&gt;&lt;/object&gt;&lt;object type=&quot;3&quot; unique_id=&quot;13016&quot;&gt;&lt;property id=&quot;20148&quot; value=&quot;5&quot;/&gt;&lt;property id=&quot;20300&quot; value=&quot;Slide 30 - &amp;quot;MİKROORGANİZMALARIN ÖNEMİ VE YAYGINLIĞI &amp;quot;&quot;/&gt;&lt;property id=&quot;20307&quot; value=&quot;285&quot;/&gt;&lt;/object&gt;&lt;object type=&quot;3&quot; unique_id=&quot;13017&quot;&gt;&lt;property id=&quot;20148&quot; value=&quot;5&quot;/&gt;&lt;property id=&quot;20300&quot; value=&quot;Slide 31 - &amp;quot;MİKROORGANİZMALARIN ÖNEMİ VE YAYGINLIĞI &amp;quot;&quot;/&gt;&lt;property id=&quot;20307&quot; value=&quot;286&quot;/&gt;&lt;/object&gt;&lt;object type=&quot;3&quot; unique_id=&quot;13018&quot;&gt;&lt;property id=&quot;20148&quot; value=&quot;5&quot;/&gt;&lt;property id=&quot;20300&quot; value=&quot;Slide 32 - &amp;quot;MİKROORGANİZMALARIN ÖNEMİ VE YAYGINLIĞI &amp;quot;&quot;/&gt;&lt;property id=&quot;20307&quot; value=&quot;287&quot;/&gt;&lt;/object&gt;&lt;object type=&quot;3&quot; unique_id=&quot;13019&quot;&gt;&lt;property id=&quot;20148&quot; value=&quot;5&quot;/&gt;&lt;property id=&quot;20300&quot; value=&quot;Slide 33 - &amp;quot;MİKROORGANİZMALARIN ÖNEMİ VE YAYGINLIĞI &amp;quot;&quot;/&gt;&lt;property id=&quot;20307&quot; value=&quot;288&quot;/&gt;&lt;/object&gt;&lt;object type=&quot;3&quot; unique_id=&quot;13020&quot;&gt;&lt;property id=&quot;20148&quot; value=&quot;5&quot;/&gt;&lt;property id=&quot;20300&quot; value=&quot;Slide 34 - &amp;quot;MİKROORGANİZMALARIN ÖNEMİ VE YAYGINLIĞI &amp;quot;&quot;/&gt;&lt;property id=&quot;20307&quot; value=&quot;289&quot;/&gt;&lt;/object&gt;&lt;object type=&quot;3&quot; unique_id=&quot;13021&quot;&gt;&lt;property id=&quot;20148&quot; value=&quot;5&quot;/&gt;&lt;property id=&quot;20300&quot; value=&quot;Slide 35 - &amp;quot;MİKROORGANİZMALARIN ÖNEMİ VE YAYGINLIĞI &amp;quot;&quot;/&gt;&lt;property id=&quot;20307&quot; value=&quot;290&quot;/&gt;&lt;/object&gt;&lt;object type=&quot;3&quot; unique_id=&quot;13022&quot;&gt;&lt;property id=&quot;20148&quot; value=&quot;5&quot;/&gt;&lt;property id=&quot;20300&quot; value=&quot;Slide 36 - &amp;quot;MİKROORGANİZMALARIN ÖNEMİ VE YAYGINLIĞI &amp;quot;&quot;/&gt;&lt;property id=&quot;20307&quot; value=&quot;291&quot;/&gt;&lt;/object&gt;&lt;object type=&quot;3&quot; unique_id=&quot;13023&quot;&gt;&lt;property id=&quot;20148&quot; value=&quot;5&quot;/&gt;&lt;property id=&quot;20300&quot; value=&quot;Slide 37 - &amp;quot;MİKROORGANİZMALARIN ÖNEMİ VE YAYGINLIĞI &amp;quot;&quot;/&gt;&lt;property id=&quot;20307&quot; value=&quot;292&quot;/&gt;&lt;/object&gt;&lt;/object&gt;&lt;/object&gt;&lt;/database&gt;"/>
  <p:tag name="SECTOMILLISECCONVERTED" val="1"/>
  <p:tag name="ISPRING_UUID" val="{B62628E5-CEF4-449C-9D64-814FA87BC3D7}"/>
  <p:tag name="ISPRING_PROJECT_FOLDER_UPDATED" val="1"/>
  <p:tag name="ISPRING_RESOURCE_FOLDER" val="C:\Users\Ayça\Desktop\Excel Slayt\Excel_1_Microsoft Excel’e Giriş"/>
  <p:tag name="ISPRING_PRESENTATION_PATH" val="C:\Users\Ayça\Desktop\Excel Slayt\Excel_1_Microsoft Excel’e Giriş.pptx"/>
  <p:tag name="ISPRING_PRESENTATION_TITLE" val="Excel_1_Microsoft Excel’e Giriş"/>
  <p:tag name="ISPRING_SCREEN_RECS_UPDATED" val="0"/>
</p:tagLst>
</file>

<file path=ppt/theme/theme1.xml><?xml version="1.0" encoding="utf-8"?>
<a:theme xmlns:a="http://schemas.openxmlformats.org/drawingml/2006/main" name="Microsoft Word Yazdırma Seçenekleri">
  <a:themeElements>
    <a:clrScheme name="Özel 2">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B0F0"/>
      </a:hlink>
      <a:folHlink>
        <a:srgbClr val="BDD7EE"/>
      </a:folHlink>
    </a:clrScheme>
    <a:fontScheme name="Ofis">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zem_tasarim.potx" id="{76D47A95-4BFB-4214-B057-206E71ED9DAA}" vid="{A41798C1-3102-42B5-B0F8-482B4C12AFE3}"/>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Excel_1</Template>
  <TotalTime>5847</TotalTime>
  <Words>2093</Words>
  <Application>Microsoft Office PowerPoint</Application>
  <PresentationFormat>Ekran Gösterisi (4:3)</PresentationFormat>
  <Paragraphs>149</Paragraphs>
  <Slides>47</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47</vt:i4>
      </vt:variant>
    </vt:vector>
  </HeadingPairs>
  <TitlesOfParts>
    <vt:vector size="53" baseType="lpstr">
      <vt:lpstr>Arial</vt:lpstr>
      <vt:lpstr>Calibri</vt:lpstr>
      <vt:lpstr>Corbel</vt:lpstr>
      <vt:lpstr>Symbol</vt:lpstr>
      <vt:lpstr>Times New Roman</vt:lpstr>
      <vt:lpstr>Microsoft Word Yazdırma Seçenekleri</vt:lpstr>
      <vt:lpstr>EĞİTİMDE ÖĞRETMENLERİN 3B MATERYAL YOLCULUĞU</vt:lpstr>
      <vt:lpstr>PowerPoint Sunusu</vt:lpstr>
      <vt:lpstr>PowerPoint Sunusu</vt:lpstr>
      <vt:lpstr>PowerPoint Sunusu</vt:lpstr>
      <vt:lpstr>PowerPoint Sunusu</vt:lpstr>
      <vt:lpstr>PowerPoint Sunusu</vt:lpstr>
      <vt:lpstr>PowerPoint Sunusu</vt:lpstr>
      <vt:lpstr>Tasarı Beceri Atölyeleri</vt:lpstr>
      <vt:lpstr>PowerPoint Sunusu</vt:lpstr>
      <vt:lpstr>PowerPoint Sunusu</vt:lpstr>
      <vt:lpstr>Bilgi İletişim Teknolojileri</vt:lpstr>
      <vt:lpstr>PowerPoint Sunusu</vt:lpstr>
      <vt:lpstr>Tasarım Odaklı Düşünme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Tinkercad </vt:lpstr>
      <vt:lpstr>PowerPoint Sunusu</vt:lpstr>
      <vt:lpstr>PowerPoint Sunusu</vt:lpstr>
      <vt:lpstr>Solidworks </vt:lpstr>
      <vt:lpstr>PowerPoint Sunusu</vt:lpstr>
      <vt:lpstr>PowerPoint Sunusu</vt:lpstr>
      <vt:lpstr>FreeCAD </vt:lpstr>
      <vt:lpstr>PowerPoint Sunusu</vt:lpstr>
      <vt:lpstr>PowerPoint Sunusu</vt:lpstr>
      <vt:lpstr>PowerPoint Sunusu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Excel_1_Microsoft Excel’e Giriş</dc:title>
  <dc:creator>Ayca</dc:creator>
  <cp:lastModifiedBy>Yaren Celik</cp:lastModifiedBy>
  <cp:revision>174</cp:revision>
  <dcterms:created xsi:type="dcterms:W3CDTF">2017-09-10T14:44:31Z</dcterms:created>
  <dcterms:modified xsi:type="dcterms:W3CDTF">2022-09-29T16:41:58Z</dcterms:modified>
</cp:coreProperties>
</file>