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3" r:id="rId1"/>
  </p:sldMasterIdLst>
  <p:notesMasterIdLst>
    <p:notesMasterId r:id="rId30"/>
  </p:notesMasterIdLst>
  <p:handoutMasterIdLst>
    <p:handoutMasterId r:id="rId31"/>
  </p:handoutMasterIdLst>
  <p:sldIdLst>
    <p:sldId id="304" r:id="rId2"/>
    <p:sldId id="311" r:id="rId3"/>
    <p:sldId id="322" r:id="rId4"/>
    <p:sldId id="323" r:id="rId5"/>
    <p:sldId id="313" r:id="rId6"/>
    <p:sldId id="320" r:id="rId7"/>
    <p:sldId id="332" r:id="rId8"/>
    <p:sldId id="325" r:id="rId9"/>
    <p:sldId id="333" r:id="rId10"/>
    <p:sldId id="334" r:id="rId11"/>
    <p:sldId id="335" r:id="rId12"/>
    <p:sldId id="312" r:id="rId13"/>
    <p:sldId id="336" r:id="rId14"/>
    <p:sldId id="314" r:id="rId15"/>
    <p:sldId id="337" r:id="rId16"/>
    <p:sldId id="315" r:id="rId17"/>
    <p:sldId id="338" r:id="rId18"/>
    <p:sldId id="316" r:id="rId19"/>
    <p:sldId id="339" r:id="rId20"/>
    <p:sldId id="318" r:id="rId21"/>
    <p:sldId id="340" r:id="rId22"/>
    <p:sldId id="317" r:id="rId23"/>
    <p:sldId id="321" r:id="rId24"/>
    <p:sldId id="326" r:id="rId25"/>
    <p:sldId id="327" r:id="rId26"/>
    <p:sldId id="328" r:id="rId27"/>
    <p:sldId id="331" r:id="rId28"/>
    <p:sldId id="329" r:id="rId29"/>
  </p:sldIdLst>
  <p:sldSz cx="9144000" cy="6858000" type="screen4x3"/>
  <p:notesSz cx="6858000" cy="9144000"/>
  <p:custDataLst>
    <p:tags r:id="rId32"/>
  </p:custDataLst>
  <p:defaultTextStyle>
    <a:defPPr>
      <a:defRPr lang="en-US"/>
    </a:defPPr>
    <a:lvl1pPr algn="l" defTabSz="457200" rtl="0" fontAlgn="base">
      <a:spcBef>
        <a:spcPct val="0"/>
      </a:spcBef>
      <a:spcAft>
        <a:spcPct val="0"/>
      </a:spcAft>
      <a:defRPr kern="1200">
        <a:solidFill>
          <a:schemeClr val="tx1"/>
        </a:solidFill>
        <a:latin typeface="Corbel" pitchFamily="34" charset="0"/>
        <a:ea typeface="+mn-ea"/>
        <a:cs typeface="Arial" charset="0"/>
      </a:defRPr>
    </a:lvl1pPr>
    <a:lvl2pPr marL="457200" algn="l" defTabSz="457200" rtl="0" fontAlgn="base">
      <a:spcBef>
        <a:spcPct val="0"/>
      </a:spcBef>
      <a:spcAft>
        <a:spcPct val="0"/>
      </a:spcAft>
      <a:defRPr kern="1200">
        <a:solidFill>
          <a:schemeClr val="tx1"/>
        </a:solidFill>
        <a:latin typeface="Corbel" pitchFamily="34" charset="0"/>
        <a:ea typeface="+mn-ea"/>
        <a:cs typeface="Arial" charset="0"/>
      </a:defRPr>
    </a:lvl2pPr>
    <a:lvl3pPr marL="914400" algn="l" defTabSz="457200" rtl="0" fontAlgn="base">
      <a:spcBef>
        <a:spcPct val="0"/>
      </a:spcBef>
      <a:spcAft>
        <a:spcPct val="0"/>
      </a:spcAft>
      <a:defRPr kern="1200">
        <a:solidFill>
          <a:schemeClr val="tx1"/>
        </a:solidFill>
        <a:latin typeface="Corbel" pitchFamily="34" charset="0"/>
        <a:ea typeface="+mn-ea"/>
        <a:cs typeface="Arial" charset="0"/>
      </a:defRPr>
    </a:lvl3pPr>
    <a:lvl4pPr marL="1371600" algn="l" defTabSz="457200" rtl="0" fontAlgn="base">
      <a:spcBef>
        <a:spcPct val="0"/>
      </a:spcBef>
      <a:spcAft>
        <a:spcPct val="0"/>
      </a:spcAft>
      <a:defRPr kern="1200">
        <a:solidFill>
          <a:schemeClr val="tx1"/>
        </a:solidFill>
        <a:latin typeface="Corbel" pitchFamily="34" charset="0"/>
        <a:ea typeface="+mn-ea"/>
        <a:cs typeface="Arial" charset="0"/>
      </a:defRPr>
    </a:lvl4pPr>
    <a:lvl5pPr marL="1828800" algn="l" defTabSz="457200" rtl="0" fontAlgn="base">
      <a:spcBef>
        <a:spcPct val="0"/>
      </a:spcBef>
      <a:spcAft>
        <a:spcPct val="0"/>
      </a:spcAft>
      <a:defRPr kern="1200">
        <a:solidFill>
          <a:schemeClr val="tx1"/>
        </a:solidFill>
        <a:latin typeface="Corbel" pitchFamily="34" charset="0"/>
        <a:ea typeface="+mn-ea"/>
        <a:cs typeface="Arial" charset="0"/>
      </a:defRPr>
    </a:lvl5pPr>
    <a:lvl6pPr marL="2286000" algn="l" defTabSz="914400" rtl="0" eaLnBrk="1" latinLnBrk="0" hangingPunct="1">
      <a:defRPr kern="1200">
        <a:solidFill>
          <a:schemeClr val="tx1"/>
        </a:solidFill>
        <a:latin typeface="Corbel" pitchFamily="34" charset="0"/>
        <a:ea typeface="+mn-ea"/>
        <a:cs typeface="Arial" charset="0"/>
      </a:defRPr>
    </a:lvl6pPr>
    <a:lvl7pPr marL="2743200" algn="l" defTabSz="914400" rtl="0" eaLnBrk="1" latinLnBrk="0" hangingPunct="1">
      <a:defRPr kern="1200">
        <a:solidFill>
          <a:schemeClr val="tx1"/>
        </a:solidFill>
        <a:latin typeface="Corbel" pitchFamily="34" charset="0"/>
        <a:ea typeface="+mn-ea"/>
        <a:cs typeface="Arial" charset="0"/>
      </a:defRPr>
    </a:lvl7pPr>
    <a:lvl8pPr marL="3200400" algn="l" defTabSz="914400" rtl="0" eaLnBrk="1" latinLnBrk="0" hangingPunct="1">
      <a:defRPr kern="1200">
        <a:solidFill>
          <a:schemeClr val="tx1"/>
        </a:solidFill>
        <a:latin typeface="Corbel" pitchFamily="34" charset="0"/>
        <a:ea typeface="+mn-ea"/>
        <a:cs typeface="Arial" charset="0"/>
      </a:defRPr>
    </a:lvl8pPr>
    <a:lvl9pPr marL="3657600" algn="l" defTabSz="914400" rtl="0" eaLnBrk="1" latinLnBrk="0" hangingPunct="1">
      <a:defRPr kern="1200">
        <a:solidFill>
          <a:schemeClr val="tx1"/>
        </a:solidFill>
        <a:latin typeface="Corbel"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Kullanıcısı" initials="WK" lastIdx="1" clrIdx="0">
    <p:extLst>
      <p:ext uri="{19B8F6BF-5375-455C-9EA6-DF929625EA0E}">
        <p15:presenceInfo xmlns:p15="http://schemas.microsoft.com/office/powerpoint/2012/main" userId="Windows Kullanıcısı"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25252"/>
    <a:srgbClr val="F2F2F2"/>
    <a:srgbClr val="B70909"/>
    <a:srgbClr val="FCBCBC"/>
    <a:srgbClr val="E6E6E6"/>
    <a:srgbClr val="F86868"/>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76" autoAdjust="0"/>
    <p:restoredTop sz="94095" autoAdjust="0"/>
  </p:normalViewPr>
  <p:slideViewPr>
    <p:cSldViewPr snapToGrid="0">
      <p:cViewPr varScale="1">
        <p:scale>
          <a:sx n="68" d="100"/>
          <a:sy n="68" d="100"/>
        </p:scale>
        <p:origin x="1422" y="4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0" d="100"/>
          <a:sy n="50" d="100"/>
        </p:scale>
        <p:origin x="2640" y="2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tr-T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5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1-A29B-4E86-93DE-AB0540AAFB22}"/>
              </c:ext>
            </c:extLst>
          </c:dPt>
          <c:dPt>
            <c:idx val="1"/>
            <c:bubble3D val="0"/>
            <c:spPr>
              <a:solidFill>
                <a:schemeClr val="accent2"/>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3-A29B-4E86-93DE-AB0540AAFB22}"/>
              </c:ext>
            </c:extLst>
          </c:dPt>
          <c:dPt>
            <c:idx val="2"/>
            <c:bubble3D val="0"/>
            <c:spPr>
              <a:solidFill>
                <a:schemeClr val="accent3"/>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5-A29B-4E86-93DE-AB0540AAFB22}"/>
              </c:ext>
            </c:extLst>
          </c:dPt>
          <c:dPt>
            <c:idx val="3"/>
            <c:bubble3D val="0"/>
            <c:spPr>
              <a:solidFill>
                <a:schemeClr val="accent4"/>
              </a:solidFill>
              <a:ln>
                <a:noFill/>
              </a:ln>
              <a:effectLst>
                <a:outerShdw blurRad="254000" sx="102000" sy="102000" algn="ctr" rotWithShape="0">
                  <a:prstClr val="black">
                    <a:alpha val="20000"/>
                  </a:prstClr>
                </a:outerShdw>
              </a:effectLst>
              <a:sp3d/>
            </c:spPr>
            <c:extLst>
              <c:ext xmlns:c16="http://schemas.microsoft.com/office/drawing/2014/chart" uri="{C3380CC4-5D6E-409C-BE32-E72D297353CC}">
                <c16:uniqueId val="{00000007-A29B-4E86-93DE-AB0540AAFB22}"/>
              </c:ext>
            </c:extLst>
          </c:dPt>
          <c:dLbls>
            <c:dLbl>
              <c:idx val="0"/>
              <c:tx>
                <c:rich>
                  <a:bodyPr/>
                  <a:lstStyle/>
                  <a:p>
                    <a:fld id="{B484E291-4706-4D96-BA87-66552F049723}" type="PERCENTAGE">
                      <a:rPr lang="en-US"/>
                      <a:pPr/>
                      <a:t>[YÜZDE]</a:t>
                    </a:fld>
                    <a:r>
                      <a:rPr lang="en-US"/>
                      <a:t>;54</a:t>
                    </a:r>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29B-4E86-93DE-AB0540AAFB22}"/>
                </c:ext>
              </c:extLst>
            </c:dLbl>
            <c:dLbl>
              <c:idx val="1"/>
              <c:tx>
                <c:rich>
                  <a:bodyPr/>
                  <a:lstStyle/>
                  <a:p>
                    <a:fld id="{32142EB6-8171-4D46-A8BE-2CCB17718971}" type="PERCENTAGE">
                      <a:rPr lang="en-US"/>
                      <a:pPr/>
                      <a:t>[YÜZDE]</a:t>
                    </a:fld>
                    <a:r>
                      <a:rPr lang="en-US"/>
                      <a:t>;22</a:t>
                    </a:r>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29B-4E86-93DE-AB0540AAFB22}"/>
                </c:ext>
              </c:extLst>
            </c:dLbl>
            <c:dLbl>
              <c:idx val="2"/>
              <c:tx>
                <c:rich>
                  <a:bodyPr/>
                  <a:lstStyle/>
                  <a:p>
                    <a:fld id="{86C60499-1223-410D-8743-847CF044BD3F}" type="PERCENTAGE">
                      <a:rPr lang="en-US"/>
                      <a:pPr/>
                      <a:t>[YÜZDE]</a:t>
                    </a:fld>
                    <a:r>
                      <a:rPr lang="en-US"/>
                      <a:t>;9</a:t>
                    </a:r>
                  </a:p>
                </c:rich>
              </c:tx>
              <c:dLblPos val="ctr"/>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A29B-4E86-93DE-AB0540AAFB22}"/>
                </c:ext>
              </c:extLst>
            </c:dLbl>
            <c:dLbl>
              <c:idx val="3"/>
              <c:layout>
                <c:manualLayout>
                  <c:x val="6.8191382327209102E-2"/>
                  <c:y val="0.13279272382618834"/>
                </c:manualLayout>
              </c:layout>
              <c:tx>
                <c:rich>
                  <a:bodyPr/>
                  <a:lstStyle/>
                  <a:p>
                    <a:fld id="{0C60E79D-3F82-4B54-9F95-15376FC5AEF7}" type="PERCENTAGE">
                      <a:rPr lang="en-US"/>
                      <a:pPr/>
                      <a:t>[YÜZDE]</a:t>
                    </a:fld>
                    <a:r>
                      <a:rPr lang="en-US"/>
                      <a:t>;6</a:t>
                    </a:r>
                  </a:p>
                </c:rich>
              </c:tx>
              <c:dLblPos val="bestFit"/>
              <c:showLegendKey val="0"/>
              <c:showVal val="0"/>
              <c:showCatName val="0"/>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A29B-4E86-93DE-AB0540AAFB22}"/>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lt1"/>
                    </a:solidFill>
                    <a:latin typeface="+mn-lt"/>
                    <a:ea typeface="+mn-ea"/>
                    <a:cs typeface="+mn-cs"/>
                  </a:defRPr>
                </a:pPr>
                <a:endParaRPr lang="tr-TR"/>
              </a:p>
            </c:txPr>
            <c:dLblPos val="ctr"/>
            <c:showLegendKey val="0"/>
            <c:showVal val="0"/>
            <c:showCatName val="0"/>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Sayfa1!$I$3:$I$6</c:f>
              <c:strCache>
                <c:ptCount val="4"/>
                <c:pt idx="0">
                  <c:v>Eğitim Alanında (Branş)</c:v>
                </c:pt>
                <c:pt idx="1">
                  <c:v>Sağlık Eğitimi Alanında</c:v>
                </c:pt>
                <c:pt idx="2">
                  <c:v>Mühendislik Eğitimi Alanında</c:v>
                </c:pt>
                <c:pt idx="3">
                  <c:v>Diğer</c:v>
                </c:pt>
              </c:strCache>
            </c:strRef>
          </c:cat>
          <c:val>
            <c:numRef>
              <c:f>Sayfa1!$J$3:$J$6</c:f>
              <c:numCache>
                <c:formatCode>General</c:formatCode>
                <c:ptCount val="4"/>
                <c:pt idx="0">
                  <c:v>54</c:v>
                </c:pt>
                <c:pt idx="1">
                  <c:v>22</c:v>
                </c:pt>
                <c:pt idx="2">
                  <c:v>9</c:v>
                </c:pt>
                <c:pt idx="3">
                  <c:v>6</c:v>
                </c:pt>
              </c:numCache>
            </c:numRef>
          </c:val>
          <c:extLst>
            <c:ext xmlns:c16="http://schemas.microsoft.com/office/drawing/2014/chart" uri="{C3380CC4-5D6E-409C-BE32-E72D297353CC}">
              <c16:uniqueId val="{00000008-A29B-4E86-93DE-AB0540AAFB22}"/>
            </c:ext>
          </c:extLst>
        </c:ser>
        <c:dLbls>
          <c:dLblPos val="ctr"/>
          <c:showLegendKey val="0"/>
          <c:showVal val="0"/>
          <c:showCatName val="0"/>
          <c:showSerName val="0"/>
          <c:showPercent val="1"/>
          <c:showBubbleSize val="0"/>
          <c:showLeaderLines val="1"/>
        </c:dLbls>
      </c:pie3DChart>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tr-T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tr-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4">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00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D14725E-8E6A-4199-8FE3-0F730485672B}" type="datetimeFigureOut">
              <a:rPr lang="tr-TR" smtClean="0"/>
              <a:t>21.09.2022</a:t>
            </a:fld>
            <a:endParaRPr lang="tr-TR"/>
          </a:p>
        </p:txBody>
      </p:sp>
      <p:sp>
        <p:nvSpPr>
          <p:cNvPr id="4" name="Altbilgi Yer Tutucusu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A0C782C-420A-48F0-94B7-9198749AC07D}" type="slidenum">
              <a:rPr lang="tr-TR" smtClean="0"/>
              <a:t>‹#›</a:t>
            </a:fld>
            <a:endParaRPr lang="tr-TR"/>
          </a:p>
        </p:txBody>
      </p:sp>
    </p:spTree>
    <p:extLst>
      <p:ext uri="{BB962C8B-B14F-4D97-AF65-F5344CB8AC3E}">
        <p14:creationId xmlns:p14="http://schemas.microsoft.com/office/powerpoint/2010/main" val="21069188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FBE776-9E37-46D1-A916-076433D342C4}" type="datetimeFigureOut">
              <a:rPr lang="tr-TR" smtClean="0"/>
              <a:t>21.09.2022</a:t>
            </a:fld>
            <a:endParaRPr lang="tr-TR"/>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81AD25-807F-44CA-8856-E96A565509D6}" type="slidenum">
              <a:rPr lang="tr-TR" smtClean="0"/>
              <a:t>‹#›</a:t>
            </a:fld>
            <a:endParaRPr lang="tr-TR"/>
          </a:p>
        </p:txBody>
      </p:sp>
    </p:spTree>
    <p:extLst>
      <p:ext uri="{BB962C8B-B14F-4D97-AF65-F5344CB8AC3E}">
        <p14:creationId xmlns:p14="http://schemas.microsoft.com/office/powerpoint/2010/main" val="2084126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şlarken">
    <p:spTree>
      <p:nvGrpSpPr>
        <p:cNvPr id="1" name=""/>
        <p:cNvGrpSpPr/>
        <p:nvPr/>
      </p:nvGrpSpPr>
      <p:grpSpPr>
        <a:xfrm>
          <a:off x="0" y="0"/>
          <a:ext cx="0" cy="0"/>
          <a:chOff x="0" y="0"/>
          <a:chExt cx="0" cy="0"/>
        </a:xfrm>
      </p:grpSpPr>
      <p:sp>
        <p:nvSpPr>
          <p:cNvPr id="4" name="Rectangle 6"/>
          <p:cNvSpPr/>
          <p:nvPr/>
        </p:nvSpPr>
        <p:spPr>
          <a:xfrm>
            <a:off x="0" y="0"/>
            <a:ext cx="9144000" cy="6858000"/>
          </a:xfrm>
          <a:prstGeom prst="rect">
            <a:avLst/>
          </a:prstGeom>
          <a:solidFill>
            <a:schemeClr val="bg1">
              <a:lumMod val="9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tr-TR" sz="2400">
              <a:solidFill>
                <a:schemeClr val="bg1"/>
              </a:solidFill>
            </a:endParaRPr>
          </a:p>
        </p:txBody>
      </p:sp>
      <p:sp>
        <p:nvSpPr>
          <p:cNvPr id="5" name="Rectangle 1"/>
          <p:cNvSpPr/>
          <p:nvPr/>
        </p:nvSpPr>
        <p:spPr>
          <a:xfrm>
            <a:off x="0" y="2668618"/>
            <a:ext cx="9144000" cy="1300162"/>
          </a:xfrm>
          <a:prstGeom prst="rect">
            <a:avLst/>
          </a:prstGeom>
          <a:solidFill>
            <a:srgbClr val="B709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 name="Subtitle 2"/>
          <p:cNvSpPr txBox="1">
            <a:spLocks/>
          </p:cNvSpPr>
          <p:nvPr/>
        </p:nvSpPr>
        <p:spPr>
          <a:xfrm>
            <a:off x="1145381" y="4575175"/>
            <a:ext cx="6858000" cy="1676400"/>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chemeClr val="accent4">
                    <a:lumMod val="20000"/>
                    <a:lumOff val="80000"/>
                  </a:schemeClr>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endParaRPr lang="tr-TR" sz="3200" dirty="0">
              <a:solidFill>
                <a:srgbClr val="FFC000"/>
              </a:solidFill>
            </a:endParaRPr>
          </a:p>
        </p:txBody>
      </p:sp>
      <p:sp>
        <p:nvSpPr>
          <p:cNvPr id="7" name="Title 1"/>
          <p:cNvSpPr txBox="1">
            <a:spLocks/>
          </p:cNvSpPr>
          <p:nvPr/>
        </p:nvSpPr>
        <p:spPr>
          <a:xfrm>
            <a:off x="1143000" y="830139"/>
            <a:ext cx="6858000" cy="1206500"/>
          </a:xfrm>
          <a:prstGeom prst="rect">
            <a:avLst/>
          </a:prstGeom>
        </p:spPr>
        <p:txBody>
          <a:bodyPr anchor="t">
            <a:noAutofit/>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nSpc>
                <a:spcPct val="210000"/>
              </a:lnSpc>
              <a:defRPr/>
            </a:pPr>
            <a:r>
              <a:rPr lang="tr-TR" sz="2000" dirty="0">
                <a:solidFill>
                  <a:schemeClr val="tx1">
                    <a:lumMod val="65000"/>
                    <a:lumOff val="35000"/>
                  </a:schemeClr>
                </a:solidFill>
                <a:latin typeface="Arial" pitchFamily="34" charset="0"/>
                <a:cs typeface="Arial" pitchFamily="34" charset="0"/>
              </a:rPr>
              <a:t>Trabzon Üniversitesi</a:t>
            </a:r>
          </a:p>
          <a:p>
            <a:pPr>
              <a:lnSpc>
                <a:spcPct val="210000"/>
              </a:lnSpc>
              <a:defRPr/>
            </a:pPr>
            <a:r>
              <a:rPr lang="tr-TR" sz="2000" dirty="0">
                <a:solidFill>
                  <a:schemeClr val="tx1">
                    <a:lumMod val="65000"/>
                    <a:lumOff val="35000"/>
                  </a:schemeClr>
                </a:solidFill>
                <a:latin typeface="Arial" pitchFamily="34" charset="0"/>
                <a:cs typeface="Arial" pitchFamily="34" charset="0"/>
              </a:rPr>
              <a:t>Uzaktan</a:t>
            </a:r>
            <a:r>
              <a:rPr lang="tr-TR" sz="2000" baseline="0" dirty="0">
                <a:solidFill>
                  <a:schemeClr val="tx1">
                    <a:lumMod val="65000"/>
                    <a:lumOff val="35000"/>
                  </a:schemeClr>
                </a:solidFill>
                <a:latin typeface="Arial" pitchFamily="34" charset="0"/>
                <a:cs typeface="Arial" pitchFamily="34" charset="0"/>
              </a:rPr>
              <a:t> Eğitim Uygulama ve Araştırma Merkezi</a:t>
            </a:r>
            <a:endParaRPr lang="tr-TR" sz="2000" dirty="0">
              <a:solidFill>
                <a:schemeClr val="tx1">
                  <a:lumMod val="65000"/>
                  <a:lumOff val="35000"/>
                </a:schemeClr>
              </a:solidFill>
              <a:latin typeface="Arial" pitchFamily="34" charset="0"/>
              <a:cs typeface="Arial" pitchFamily="34" charset="0"/>
            </a:endParaRPr>
          </a:p>
          <a:p>
            <a:pPr>
              <a:lnSpc>
                <a:spcPct val="210000"/>
              </a:lnSpc>
              <a:defRPr/>
            </a:pPr>
            <a:endParaRPr lang="tr-TR" sz="2000" dirty="0">
              <a:solidFill>
                <a:schemeClr val="tx1">
                  <a:lumMod val="65000"/>
                  <a:lumOff val="35000"/>
                </a:schemeClr>
              </a:solidFill>
              <a:latin typeface="Arial" pitchFamily="34" charset="0"/>
              <a:cs typeface="Arial" pitchFamily="34" charset="0"/>
            </a:endParaRPr>
          </a:p>
        </p:txBody>
      </p:sp>
      <p:sp>
        <p:nvSpPr>
          <p:cNvPr id="11" name="10 Başlık"/>
          <p:cNvSpPr>
            <a:spLocks noGrp="1"/>
          </p:cNvSpPr>
          <p:nvPr>
            <p:ph type="title" hasCustomPrompt="1"/>
          </p:nvPr>
        </p:nvSpPr>
        <p:spPr>
          <a:xfrm>
            <a:off x="637084" y="2678589"/>
            <a:ext cx="7886700" cy="1296144"/>
          </a:xfr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lang="tr-TR" sz="2500" b="1" kern="1200" dirty="0" smtClean="0">
                <a:solidFill>
                  <a:schemeClr val="bg1">
                    <a:lumMod val="95000"/>
                  </a:schemeClr>
                </a:solidFill>
                <a:effectLst>
                  <a:outerShdw blurRad="38100" dist="38100" dir="2700000" algn="tl">
                    <a:srgbClr val="000000">
                      <a:alpha val="43137"/>
                    </a:srgbClr>
                  </a:outerShdw>
                </a:effectLst>
                <a:latin typeface="Arial" pitchFamily="34" charset="0"/>
                <a:ea typeface="+mn-ea"/>
                <a:cs typeface="Arial" pitchFamily="34" charset="0"/>
              </a:defRPr>
            </a:lvl1pPr>
          </a:lstStyle>
          <a:p>
            <a:r>
              <a:rPr lang="tr-TR" dirty="0"/>
              <a:t>Bölüm Başlığı Yazınız</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defl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effectLst>
                  <a:outerShdw blurRad="38100" dist="38100" dir="2700000" algn="tl">
                    <a:srgbClr val="000000">
                      <a:alpha val="43137"/>
                    </a:srgbClr>
                  </a:outerShdw>
                </a:effectLst>
              </a:defRPr>
            </a:lvl1pPr>
          </a:lstStyle>
          <a:p>
            <a:r>
              <a:rPr lang="tr-TR"/>
              <a:t>Asıl başlık stili için tıklatın</a:t>
            </a:r>
            <a:endParaRPr lang="tr-TR" dirty="0"/>
          </a:p>
        </p:txBody>
      </p:sp>
      <p:sp>
        <p:nvSpPr>
          <p:cNvPr id="3" name="Content Placeholder 2"/>
          <p:cNvSpPr>
            <a:spLocks noGrp="1"/>
          </p:cNvSpPr>
          <p:nvPr>
            <p:ph idx="1"/>
          </p:nvPr>
        </p:nvSpPr>
        <p:spPr/>
        <p:txBody>
          <a:bodyPr>
            <a:normAutofit/>
          </a:bodyPr>
          <a:lstStyle>
            <a:lvl1pPr>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5" name="6 Metin Yer Tutucusu"/>
          <p:cNvSpPr>
            <a:spLocks noGrp="1"/>
          </p:cNvSpPr>
          <p:nvPr>
            <p:ph type="body" sz="quarter" idx="10" hasCustomPrompt="1"/>
          </p:nvPr>
        </p:nvSpPr>
        <p:spPr>
          <a:xfrm>
            <a:off x="3929743" y="6299203"/>
            <a:ext cx="4593942" cy="377825"/>
          </a:xfrm>
        </p:spPr>
        <p:txBody>
          <a:bodyPr anchor="ctr"/>
          <a:lstStyle>
            <a:lvl1pPr algn="r">
              <a:buNone/>
              <a:defRPr sz="1100" baseline="0">
                <a:solidFill>
                  <a:schemeClr val="bg1"/>
                </a:solidFill>
              </a:defRPr>
            </a:lvl1pPr>
            <a:lvl2pPr algn="r">
              <a:buNone/>
              <a:defRPr sz="1100"/>
            </a:lvl2pPr>
            <a:lvl3pPr algn="r">
              <a:buNone/>
              <a:defRPr sz="1100"/>
            </a:lvl3pPr>
            <a:lvl4pPr algn="r">
              <a:buNone/>
              <a:defRPr sz="1100"/>
            </a:lvl4pPr>
            <a:lvl5pPr algn="r">
              <a:buNone/>
              <a:defRPr sz="1100"/>
            </a:lvl5pPr>
          </a:lstStyle>
          <a:p>
            <a:pPr lvl="0"/>
            <a:r>
              <a:rPr lang="tr-TR" dirty="0"/>
              <a:t>Sunum Konu Başlığınızı Buraya Yazınız</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ra Başlık">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3"/>
            <a:ext cx="7886700" cy="2852737"/>
          </a:xfrm>
        </p:spPr>
        <p:txBody>
          <a:bodyPr anchor="b"/>
          <a:lstStyle>
            <a:lvl1pPr>
              <a:defRPr sz="3600">
                <a:solidFill>
                  <a:schemeClr val="tx1">
                    <a:lumMod val="75000"/>
                    <a:lumOff val="25000"/>
                  </a:schemeClr>
                </a:solidFill>
                <a:effectLst>
                  <a:outerShdw blurRad="38100" dist="38100" dir="2700000" algn="tl">
                    <a:srgbClr val="000000">
                      <a:alpha val="43137"/>
                    </a:srgbClr>
                  </a:outerShdw>
                </a:effectLst>
              </a:defRPr>
            </a:lvl1pPr>
          </a:lstStyle>
          <a:p>
            <a:r>
              <a:rPr lang="tr-TR"/>
              <a:t>Asıl başlık stili için tıklatın</a:t>
            </a:r>
            <a:endParaRPr lang="tr-TR" dirty="0"/>
          </a:p>
        </p:txBody>
      </p:sp>
      <p:sp>
        <p:nvSpPr>
          <p:cNvPr id="3" name="Text Placeholder 2"/>
          <p:cNvSpPr>
            <a:spLocks noGrp="1"/>
          </p:cNvSpPr>
          <p:nvPr>
            <p:ph type="body" idx="1"/>
          </p:nvPr>
        </p:nvSpPr>
        <p:spPr>
          <a:xfrm>
            <a:off x="623888" y="4710900"/>
            <a:ext cx="7886700" cy="1378755"/>
          </a:xfrm>
        </p:spPr>
        <p:txBody>
          <a:bodyPr/>
          <a:lstStyle>
            <a:lvl1pPr marL="0" indent="0">
              <a:buNone/>
              <a:defRPr sz="2400">
                <a:solidFill>
                  <a:schemeClr val="tx1">
                    <a:lumMod val="65000"/>
                    <a:lumOff val="35000"/>
                  </a:schemeClr>
                </a:solidFill>
                <a:effectLst>
                  <a:outerShdw blurRad="38100" dist="38100" dir="2700000" algn="tl">
                    <a:srgbClr val="000000">
                      <a:alpha val="43137"/>
                    </a:srgbClr>
                  </a:outerShdw>
                </a:effectLs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Resimli Ara Başlık">
    <p:spTree>
      <p:nvGrpSpPr>
        <p:cNvPr id="1" name=""/>
        <p:cNvGrpSpPr/>
        <p:nvPr/>
      </p:nvGrpSpPr>
      <p:grpSpPr>
        <a:xfrm>
          <a:off x="0" y="0"/>
          <a:ext cx="0" cy="0"/>
          <a:chOff x="0" y="0"/>
          <a:chExt cx="0" cy="0"/>
        </a:xfrm>
      </p:grpSpPr>
      <p:sp>
        <p:nvSpPr>
          <p:cNvPr id="5" name="Rectangle 14"/>
          <p:cNvSpPr/>
          <p:nvPr/>
        </p:nvSpPr>
        <p:spPr>
          <a:xfrm>
            <a:off x="0" y="0"/>
            <a:ext cx="9144000" cy="6858000"/>
          </a:xfrm>
          <a:prstGeom prst="rect">
            <a:avLst/>
          </a:prstGeom>
          <a:solidFill>
            <a:srgbClr val="B70909"/>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tr-TR" dirty="0">
              <a:solidFill>
                <a:schemeClr val="bg1"/>
              </a:solidFill>
            </a:endParaRPr>
          </a:p>
        </p:txBody>
      </p:sp>
      <p:sp>
        <p:nvSpPr>
          <p:cNvPr id="6" name="Rectangle 9"/>
          <p:cNvSpPr/>
          <p:nvPr/>
        </p:nvSpPr>
        <p:spPr>
          <a:xfrm>
            <a:off x="0" y="6275388"/>
            <a:ext cx="9144000" cy="430212"/>
          </a:xfrm>
          <a:prstGeom prst="rect">
            <a:avLst/>
          </a:prstGeom>
          <a:solidFill>
            <a:srgbClr val="F868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3" name="Picture Placeholder 2"/>
          <p:cNvSpPr>
            <a:spLocks noGrp="1"/>
          </p:cNvSpPr>
          <p:nvPr>
            <p:ph type="pic" idx="1"/>
          </p:nvPr>
        </p:nvSpPr>
        <p:spPr>
          <a:xfrm>
            <a:off x="-1" y="0"/>
            <a:ext cx="9144001" cy="4846320"/>
          </a:xfrm>
          <a:solidFill>
            <a:schemeClr val="bg1">
              <a:lumMod val="75000"/>
            </a:schemeClr>
          </a:solidFill>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simgeyi tıklatın</a:t>
            </a:r>
            <a:endParaRPr lang="en-US" noProof="0" dirty="0"/>
          </a:p>
        </p:txBody>
      </p:sp>
      <p:sp>
        <p:nvSpPr>
          <p:cNvPr id="4" name="Text Placeholder 3"/>
          <p:cNvSpPr>
            <a:spLocks noGrp="1"/>
          </p:cNvSpPr>
          <p:nvPr>
            <p:ph type="body" sz="half" idx="2"/>
          </p:nvPr>
        </p:nvSpPr>
        <p:spPr>
          <a:xfrm>
            <a:off x="457200" y="5638800"/>
            <a:ext cx="8153400" cy="457200"/>
          </a:xfrm>
        </p:spPr>
        <p:txBody>
          <a:bodyPr>
            <a:normAutofit/>
          </a:bodyPr>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a:t>Asıl metin stillerini düzenle</a:t>
            </a:r>
          </a:p>
        </p:txBody>
      </p:sp>
      <p:sp>
        <p:nvSpPr>
          <p:cNvPr id="8" name="Title 7"/>
          <p:cNvSpPr>
            <a:spLocks noGrp="1"/>
          </p:cNvSpPr>
          <p:nvPr>
            <p:ph type="title"/>
          </p:nvPr>
        </p:nvSpPr>
        <p:spPr>
          <a:xfrm>
            <a:off x="457200" y="5029200"/>
            <a:ext cx="8153400" cy="457200"/>
          </a:xfrm>
        </p:spPr>
        <p:txBody>
          <a:bodyPr anchor="t">
            <a:noAutofit/>
          </a:bodyPr>
          <a:lstStyle>
            <a:lvl1pPr>
              <a:defRPr sz="2800" b="0">
                <a:solidFill>
                  <a:schemeClr val="bg1"/>
                </a:solidFill>
                <a:effectLst>
                  <a:outerShdw blurRad="38100" dist="38100" dir="2700000" algn="tl">
                    <a:srgbClr val="000000">
                      <a:alpha val="43137"/>
                    </a:srgbClr>
                  </a:outerShdw>
                </a:effectLst>
              </a:defRPr>
            </a:lvl1pPr>
          </a:lstStyle>
          <a:p>
            <a:r>
              <a:rPr lang="tr-TR" dirty="0"/>
              <a:t>Asıl başlık stili için tıklatın</a:t>
            </a:r>
            <a:endParaRPr lang="en-US" dirty="0"/>
          </a:p>
        </p:txBody>
      </p:sp>
      <p:sp>
        <p:nvSpPr>
          <p:cNvPr id="11" name="Rectangle 10"/>
          <p:cNvSpPr>
            <a:spLocks noChangeArrowheads="1"/>
          </p:cNvSpPr>
          <p:nvPr userDrawn="1"/>
        </p:nvSpPr>
        <p:spPr bwMode="auto">
          <a:xfrm>
            <a:off x="591741" y="6362700"/>
            <a:ext cx="4572000" cy="261610"/>
          </a:xfrm>
          <a:prstGeom prst="rect">
            <a:avLst/>
          </a:prstGeom>
          <a:noFill/>
          <a:ln w="9525">
            <a:noFill/>
            <a:miter lim="800000"/>
            <a:headEnd/>
            <a:tailEnd/>
          </a:ln>
        </p:spPr>
        <p:txBody>
          <a:bodyPr wrap="square">
            <a:spAutoFit/>
          </a:bodyPr>
          <a:lstStyle/>
          <a:p>
            <a:pPr>
              <a:defRPr/>
            </a:pPr>
            <a:r>
              <a:rPr lang="tr-TR" sz="1100" b="1" dirty="0">
                <a:solidFill>
                  <a:schemeClr val="bg1"/>
                </a:solidFill>
                <a:latin typeface="Arial" charset="0"/>
              </a:rPr>
              <a:t>Dersin Adı</a:t>
            </a:r>
          </a:p>
        </p:txBody>
      </p:sp>
      <p:sp>
        <p:nvSpPr>
          <p:cNvPr id="12" name="6 Metin Yer Tutucusu"/>
          <p:cNvSpPr>
            <a:spLocks noGrp="1"/>
          </p:cNvSpPr>
          <p:nvPr>
            <p:ph type="body" sz="quarter" idx="10" hasCustomPrompt="1"/>
          </p:nvPr>
        </p:nvSpPr>
        <p:spPr>
          <a:xfrm>
            <a:off x="3929743" y="6299203"/>
            <a:ext cx="4593942" cy="377825"/>
          </a:xfrm>
        </p:spPr>
        <p:txBody>
          <a:bodyPr anchor="ctr"/>
          <a:lstStyle>
            <a:lvl1pPr algn="r">
              <a:buNone/>
              <a:defRPr sz="1100" baseline="0">
                <a:solidFill>
                  <a:schemeClr val="bg1"/>
                </a:solidFill>
              </a:defRPr>
            </a:lvl1pPr>
            <a:lvl2pPr algn="r">
              <a:buNone/>
              <a:defRPr sz="1100"/>
            </a:lvl2pPr>
            <a:lvl3pPr algn="r">
              <a:buNone/>
              <a:defRPr sz="1100"/>
            </a:lvl3pPr>
            <a:lvl4pPr algn="r">
              <a:buNone/>
              <a:defRPr sz="1100"/>
            </a:lvl4pPr>
            <a:lvl5pPr algn="r">
              <a:buNone/>
              <a:defRPr sz="1100"/>
            </a:lvl5pPr>
          </a:lstStyle>
          <a:p>
            <a:pPr lvl="0"/>
            <a:r>
              <a:rPr lang="tr-TR" dirty="0"/>
              <a:t>Sunum Konu Başlığınızı Buraya Yazınız</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Çift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effectLst>
                  <a:outerShdw blurRad="38100" dist="38100" dir="2700000" algn="tl">
                    <a:srgbClr val="000000">
                      <a:alpha val="43137"/>
                    </a:srgbClr>
                  </a:outerShdw>
                </a:effectLst>
              </a:defRPr>
            </a:lvl1pPr>
          </a:lstStyle>
          <a:p>
            <a:r>
              <a:rPr lang="tr-TR"/>
              <a:t>Asıl başlık stili için tıklatın</a:t>
            </a:r>
          </a:p>
        </p:txBody>
      </p:sp>
      <p:sp>
        <p:nvSpPr>
          <p:cNvPr id="3" name="Content Placeholder 2"/>
          <p:cNvSpPr>
            <a:spLocks noGrp="1"/>
          </p:cNvSpPr>
          <p:nvPr>
            <p:ph sz="half" idx="1"/>
          </p:nvPr>
        </p:nvSpPr>
        <p:spPr>
          <a:xfrm>
            <a:off x="628650" y="1446839"/>
            <a:ext cx="3886200" cy="4672253"/>
          </a:xfrm>
        </p:spPr>
        <p:txBody>
          <a:bodyPr>
            <a:normAutofit/>
          </a:bodyPr>
          <a:lstStyle>
            <a:lvl1pPr>
              <a:defRPr sz="1800"/>
            </a:lvl1pPr>
            <a:lvl2pPr>
              <a:defRPr sz="1800"/>
            </a:lvl2pPr>
            <a:lvl3pPr>
              <a:defRPr sz="1800"/>
            </a:lvl3pPr>
            <a:lvl4pPr>
              <a:defRPr sz="1800"/>
            </a:lvl4pPr>
            <a:lvl5pPr>
              <a:defRPr sz="1800"/>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Content Placeholder 3"/>
          <p:cNvSpPr>
            <a:spLocks noGrp="1"/>
          </p:cNvSpPr>
          <p:nvPr>
            <p:ph sz="half" idx="2"/>
          </p:nvPr>
        </p:nvSpPr>
        <p:spPr>
          <a:xfrm>
            <a:off x="4629150" y="1446839"/>
            <a:ext cx="3886200" cy="4672253"/>
          </a:xfrm>
        </p:spPr>
        <p:txBody>
          <a:bodyPr>
            <a:normAutofit/>
          </a:bodyPr>
          <a:lstStyle>
            <a:lvl1pPr>
              <a:defRPr sz="1800"/>
            </a:lvl1pPr>
            <a:lvl2pPr>
              <a:defRPr sz="1800"/>
            </a:lvl2pPr>
            <a:lvl3pPr>
              <a:defRPr sz="1800"/>
            </a:lvl3pPr>
            <a:lvl4pPr>
              <a:defRPr sz="1800"/>
            </a:lvl4pPr>
            <a:lvl5pPr>
              <a:defRPr sz="1800"/>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5" name="6 Metin Yer Tutucusu"/>
          <p:cNvSpPr>
            <a:spLocks noGrp="1"/>
          </p:cNvSpPr>
          <p:nvPr>
            <p:ph type="body" sz="quarter" idx="10" hasCustomPrompt="1"/>
          </p:nvPr>
        </p:nvSpPr>
        <p:spPr>
          <a:xfrm>
            <a:off x="3929743" y="6299203"/>
            <a:ext cx="4593942" cy="377825"/>
          </a:xfrm>
        </p:spPr>
        <p:txBody>
          <a:bodyPr anchor="ctr"/>
          <a:lstStyle>
            <a:lvl1pPr algn="r">
              <a:buNone/>
              <a:defRPr sz="1100" baseline="0">
                <a:solidFill>
                  <a:schemeClr val="bg1"/>
                </a:solidFill>
              </a:defRPr>
            </a:lvl1pPr>
            <a:lvl2pPr algn="r">
              <a:buNone/>
              <a:defRPr sz="1100"/>
            </a:lvl2pPr>
            <a:lvl3pPr algn="r">
              <a:buNone/>
              <a:defRPr sz="1100"/>
            </a:lvl3pPr>
            <a:lvl4pPr algn="r">
              <a:buNone/>
              <a:defRPr sz="1100"/>
            </a:lvl4pPr>
            <a:lvl5pPr algn="r">
              <a:buNone/>
              <a:defRPr sz="1100"/>
            </a:lvl5pPr>
          </a:lstStyle>
          <a:p>
            <a:pPr lvl="0"/>
            <a:r>
              <a:rPr lang="tr-TR" dirty="0"/>
              <a:t>Sunum Konu Başlığınızı Buraya Yazınız</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aşlıklı Çift Sütu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9842" y="1449663"/>
            <a:ext cx="3868340" cy="823912"/>
          </a:xfrm>
        </p:spPr>
        <p:txBody>
          <a:bodyPr anchor="b"/>
          <a:lstStyle>
            <a:lvl1pPr marL="0" indent="0">
              <a:buNone/>
              <a:defRPr sz="2400" b="1">
                <a:solidFill>
                  <a:schemeClr val="tx1">
                    <a:lumMod val="75000"/>
                    <a:lumOff val="25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29842" y="2389325"/>
            <a:ext cx="3868340" cy="3684588"/>
          </a:xfrm>
        </p:spPr>
        <p:txBody>
          <a:bodyPr>
            <a:normAutofit/>
          </a:bodyPr>
          <a:lstStyle>
            <a:lvl1pPr>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5" name="Text Placeholder 4"/>
          <p:cNvSpPr>
            <a:spLocks noGrp="1"/>
          </p:cNvSpPr>
          <p:nvPr>
            <p:ph type="body" sz="quarter" idx="3"/>
          </p:nvPr>
        </p:nvSpPr>
        <p:spPr>
          <a:xfrm>
            <a:off x="4629152" y="1449663"/>
            <a:ext cx="3887391" cy="823912"/>
          </a:xfrm>
        </p:spPr>
        <p:txBody>
          <a:bodyPr anchor="b"/>
          <a:lstStyle>
            <a:lvl1pPr marL="0" indent="0">
              <a:buNone/>
              <a:defRPr sz="2400" b="1">
                <a:solidFill>
                  <a:schemeClr val="tx1">
                    <a:lumMod val="75000"/>
                    <a:lumOff val="25000"/>
                  </a:schemeClr>
                </a:solidFill>
                <a:effectLst>
                  <a:outerShdw blurRad="38100" dist="38100" dir="2700000" algn="tl">
                    <a:srgbClr val="000000">
                      <a:alpha val="43137"/>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4629152" y="2389325"/>
            <a:ext cx="3887391" cy="3684588"/>
          </a:xfrm>
        </p:spPr>
        <p:txBody>
          <a:bodyPr>
            <a:normAutofit/>
          </a:bodyPr>
          <a:lstStyle>
            <a:lvl1pPr>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7" name="Title 1"/>
          <p:cNvSpPr>
            <a:spLocks noGrp="1"/>
          </p:cNvSpPr>
          <p:nvPr>
            <p:ph type="title"/>
          </p:nvPr>
        </p:nvSpPr>
        <p:spPr>
          <a:xfrm>
            <a:off x="628650" y="365130"/>
            <a:ext cx="7886700" cy="935773"/>
          </a:xfrm>
        </p:spPr>
        <p:txBody>
          <a:bodyPr/>
          <a:lstStyle>
            <a:lvl1pPr>
              <a:defRPr>
                <a:solidFill>
                  <a:schemeClr val="tx1">
                    <a:lumMod val="75000"/>
                    <a:lumOff val="25000"/>
                  </a:schemeClr>
                </a:solidFill>
                <a:effectLst>
                  <a:outerShdw blurRad="38100" dist="38100" dir="2700000" algn="tl">
                    <a:srgbClr val="000000">
                      <a:alpha val="43137"/>
                    </a:srgbClr>
                  </a:outerShdw>
                </a:effectLst>
              </a:defRPr>
            </a:lvl1pPr>
          </a:lstStyle>
          <a:p>
            <a:r>
              <a:rPr lang="tr-TR"/>
              <a:t>Asıl başlık stili için tıklatın</a:t>
            </a:r>
            <a:endParaRPr lang="tr-TR" dirty="0"/>
          </a:p>
        </p:txBody>
      </p:sp>
      <p:sp>
        <p:nvSpPr>
          <p:cNvPr id="8" name="6 Metin Yer Tutucusu"/>
          <p:cNvSpPr>
            <a:spLocks noGrp="1"/>
          </p:cNvSpPr>
          <p:nvPr>
            <p:ph type="body" sz="quarter" idx="10" hasCustomPrompt="1"/>
          </p:nvPr>
        </p:nvSpPr>
        <p:spPr>
          <a:xfrm>
            <a:off x="3929743" y="6299203"/>
            <a:ext cx="4593942" cy="377825"/>
          </a:xfrm>
        </p:spPr>
        <p:txBody>
          <a:bodyPr anchor="ctr"/>
          <a:lstStyle>
            <a:lvl1pPr algn="r">
              <a:buNone/>
              <a:defRPr sz="1100" baseline="0">
                <a:solidFill>
                  <a:schemeClr val="bg1"/>
                </a:solidFill>
              </a:defRPr>
            </a:lvl1pPr>
            <a:lvl2pPr algn="r">
              <a:buNone/>
              <a:defRPr sz="1100"/>
            </a:lvl2pPr>
            <a:lvl3pPr algn="r">
              <a:buNone/>
              <a:defRPr sz="1100"/>
            </a:lvl3pPr>
            <a:lvl4pPr algn="r">
              <a:buNone/>
              <a:defRPr sz="1100"/>
            </a:lvl4pPr>
            <a:lvl5pPr algn="r">
              <a:buNone/>
              <a:defRPr sz="1100"/>
            </a:lvl5pPr>
          </a:lstStyle>
          <a:p>
            <a:pPr lvl="0"/>
            <a:r>
              <a:rPr lang="tr-TR" dirty="0"/>
              <a:t>Sunum Konu Başlığınızı Buraya Yazınız</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adece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effectLst>
                  <a:outerShdw blurRad="38100" dist="38100" dir="2700000" algn="tl">
                    <a:srgbClr val="000000">
                      <a:alpha val="43137"/>
                    </a:srgbClr>
                  </a:outerShdw>
                </a:effectLst>
              </a:defRPr>
            </a:lvl1pPr>
          </a:lstStyle>
          <a:p>
            <a:r>
              <a:rPr lang="tr-TR"/>
              <a:t>Asıl başlık stili için tıklatın</a:t>
            </a:r>
            <a:endParaRPr lang="tr-TR" dirty="0"/>
          </a:p>
        </p:txBody>
      </p:sp>
      <p:sp>
        <p:nvSpPr>
          <p:cNvPr id="3" name="6 Metin Yer Tutucusu"/>
          <p:cNvSpPr>
            <a:spLocks noGrp="1"/>
          </p:cNvSpPr>
          <p:nvPr>
            <p:ph type="body" sz="quarter" idx="10" hasCustomPrompt="1"/>
          </p:nvPr>
        </p:nvSpPr>
        <p:spPr>
          <a:xfrm>
            <a:off x="3929743" y="6299203"/>
            <a:ext cx="4593942" cy="377825"/>
          </a:xfrm>
        </p:spPr>
        <p:txBody>
          <a:bodyPr anchor="ctr"/>
          <a:lstStyle>
            <a:lvl1pPr algn="r">
              <a:buNone/>
              <a:defRPr sz="1100" baseline="0">
                <a:solidFill>
                  <a:schemeClr val="bg1"/>
                </a:solidFill>
              </a:defRPr>
            </a:lvl1pPr>
            <a:lvl2pPr algn="r">
              <a:buNone/>
              <a:defRPr sz="1100"/>
            </a:lvl2pPr>
            <a:lvl3pPr algn="r">
              <a:buNone/>
              <a:defRPr sz="1100"/>
            </a:lvl3pPr>
            <a:lvl4pPr algn="r">
              <a:buNone/>
              <a:defRPr sz="1100"/>
            </a:lvl4pPr>
            <a:lvl5pPr algn="r">
              <a:buNone/>
              <a:defRPr sz="1100"/>
            </a:lvl5pPr>
          </a:lstStyle>
          <a:p>
            <a:pPr lvl="0"/>
            <a:r>
              <a:rPr lang="tr-TR" dirty="0"/>
              <a:t>Sunum Konu Başlığınızı Buraya Yazınız</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oş Slayt">
    <p:spTree>
      <p:nvGrpSpPr>
        <p:cNvPr id="1" name=""/>
        <p:cNvGrpSpPr/>
        <p:nvPr/>
      </p:nvGrpSpPr>
      <p:grpSpPr>
        <a:xfrm>
          <a:off x="0" y="0"/>
          <a:ext cx="0" cy="0"/>
          <a:chOff x="0" y="0"/>
          <a:chExt cx="0" cy="0"/>
        </a:xfrm>
      </p:grpSpPr>
      <p:sp>
        <p:nvSpPr>
          <p:cNvPr id="2" name="6 Metin Yer Tutucusu"/>
          <p:cNvSpPr>
            <a:spLocks noGrp="1"/>
          </p:cNvSpPr>
          <p:nvPr>
            <p:ph type="body" sz="quarter" idx="10" hasCustomPrompt="1"/>
          </p:nvPr>
        </p:nvSpPr>
        <p:spPr>
          <a:xfrm>
            <a:off x="3929743" y="6299203"/>
            <a:ext cx="4593942" cy="377825"/>
          </a:xfrm>
        </p:spPr>
        <p:txBody>
          <a:bodyPr anchor="ctr"/>
          <a:lstStyle>
            <a:lvl1pPr algn="r">
              <a:buNone/>
              <a:defRPr sz="1100" baseline="0">
                <a:solidFill>
                  <a:schemeClr val="bg1"/>
                </a:solidFill>
              </a:defRPr>
            </a:lvl1pPr>
            <a:lvl2pPr algn="r">
              <a:buNone/>
              <a:defRPr sz="1100"/>
            </a:lvl2pPr>
            <a:lvl3pPr algn="r">
              <a:buNone/>
              <a:defRPr sz="1100"/>
            </a:lvl3pPr>
            <a:lvl4pPr algn="r">
              <a:buNone/>
              <a:defRPr sz="1100"/>
            </a:lvl4pPr>
            <a:lvl5pPr algn="r">
              <a:buNone/>
              <a:defRPr sz="1100"/>
            </a:lvl5pPr>
          </a:lstStyle>
          <a:p>
            <a:pPr lvl="0"/>
            <a:r>
              <a:rPr lang="tr-TR" dirty="0"/>
              <a:t>Sunum Konu Başlığınızı Buraya Yazınız</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Metinli İçerik">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476676"/>
            <a:ext cx="4629150" cy="5384379"/>
          </a:xfrm>
        </p:spPr>
        <p:txBody>
          <a:bodyPr>
            <a:normAutofit/>
          </a:bodyPr>
          <a:lstStyle>
            <a:lvl1pPr>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p>
        </p:txBody>
      </p:sp>
      <p:sp>
        <p:nvSpPr>
          <p:cNvPr id="8" name="Title 1"/>
          <p:cNvSpPr>
            <a:spLocks noGrp="1"/>
          </p:cNvSpPr>
          <p:nvPr>
            <p:ph type="title"/>
          </p:nvPr>
        </p:nvSpPr>
        <p:spPr>
          <a:xfrm>
            <a:off x="629841" y="457204"/>
            <a:ext cx="2949178" cy="1468419"/>
          </a:xfrm>
        </p:spPr>
        <p:txBody>
          <a:bodyPr anchor="t"/>
          <a:lstStyle>
            <a:lvl1pPr>
              <a:defRPr sz="2400">
                <a:solidFill>
                  <a:schemeClr val="tx1">
                    <a:lumMod val="75000"/>
                    <a:lumOff val="25000"/>
                  </a:schemeClr>
                </a:solidFill>
                <a:effectLst>
                  <a:outerShdw blurRad="38100" dist="38100" dir="2700000" algn="tl">
                    <a:srgbClr val="000000">
                      <a:alpha val="43137"/>
                    </a:srgbClr>
                  </a:outerShdw>
                </a:effectLst>
              </a:defRPr>
            </a:lvl1pPr>
          </a:lstStyle>
          <a:p>
            <a:r>
              <a:rPr lang="tr-TR"/>
              <a:t>Asıl başlık stili için tıklatın</a:t>
            </a:r>
            <a:endParaRPr lang="tr-TR" dirty="0"/>
          </a:p>
        </p:txBody>
      </p:sp>
      <p:sp>
        <p:nvSpPr>
          <p:cNvPr id="9" name="Text Placeholder 3"/>
          <p:cNvSpPr>
            <a:spLocks noGrp="1"/>
          </p:cNvSpPr>
          <p:nvPr>
            <p:ph type="body" sz="half" idx="2"/>
          </p:nvPr>
        </p:nvSpPr>
        <p:spPr>
          <a:xfrm>
            <a:off x="629841" y="2057400"/>
            <a:ext cx="2949178" cy="3811588"/>
          </a:xfrm>
        </p:spPr>
        <p:txBody>
          <a:bodyPr>
            <a:normAutofit/>
          </a:bodyPr>
          <a:lstStyle>
            <a:lvl1pPr marL="0" indent="0">
              <a:buNone/>
              <a:defRPr sz="18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6 Metin Yer Tutucusu"/>
          <p:cNvSpPr>
            <a:spLocks noGrp="1"/>
          </p:cNvSpPr>
          <p:nvPr>
            <p:ph type="body" sz="quarter" idx="10" hasCustomPrompt="1"/>
          </p:nvPr>
        </p:nvSpPr>
        <p:spPr>
          <a:xfrm>
            <a:off x="3929743" y="6299203"/>
            <a:ext cx="4593942" cy="377825"/>
          </a:xfrm>
        </p:spPr>
        <p:txBody>
          <a:bodyPr anchor="ctr"/>
          <a:lstStyle>
            <a:lvl1pPr algn="r">
              <a:buNone/>
              <a:defRPr sz="1100" baseline="0">
                <a:solidFill>
                  <a:schemeClr val="bg1"/>
                </a:solidFill>
              </a:defRPr>
            </a:lvl1pPr>
            <a:lvl2pPr algn="r">
              <a:buNone/>
              <a:defRPr sz="1100"/>
            </a:lvl2pPr>
            <a:lvl3pPr algn="r">
              <a:buNone/>
              <a:defRPr sz="1100"/>
            </a:lvl3pPr>
            <a:lvl4pPr algn="r">
              <a:buNone/>
              <a:defRPr sz="1100"/>
            </a:lvl4pPr>
            <a:lvl5pPr algn="r">
              <a:buNone/>
              <a:defRPr sz="1100"/>
            </a:lvl5pPr>
          </a:lstStyle>
          <a:p>
            <a:pPr lvl="0"/>
            <a:r>
              <a:rPr lang="tr-TR" dirty="0"/>
              <a:t>Sunum Konu Başlığınızı Buraya Yazınız</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tinli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4"/>
            <a:ext cx="2949178" cy="1468419"/>
          </a:xfrm>
        </p:spPr>
        <p:txBody>
          <a:bodyPr anchor="t"/>
          <a:lstStyle>
            <a:lvl1pPr>
              <a:defRPr sz="2400"/>
            </a:lvl1pPr>
          </a:lstStyle>
          <a:p>
            <a:r>
              <a:rPr lang="tr-TR"/>
              <a:t>Asıl başlık stili için tıklatın</a:t>
            </a:r>
            <a:endParaRPr lang="tr-TR" dirty="0"/>
          </a:p>
        </p:txBody>
      </p:sp>
      <p:sp>
        <p:nvSpPr>
          <p:cNvPr id="3" name="Picture Placeholder 2"/>
          <p:cNvSpPr>
            <a:spLocks noGrp="1"/>
          </p:cNvSpPr>
          <p:nvPr>
            <p:ph type="pic" idx="1"/>
          </p:nvPr>
        </p:nvSpPr>
        <p:spPr>
          <a:xfrm>
            <a:off x="3887391" y="987430"/>
            <a:ext cx="4629150" cy="4873625"/>
          </a:xfrm>
        </p:spPr>
        <p:txBody>
          <a:bodyPr rtlCol="0">
            <a:normAutofit/>
          </a:bodyPr>
          <a:lstStyle>
            <a:lvl1pPr marL="0" indent="0">
              <a:buNone/>
              <a:defRPr sz="2400">
                <a:solidFill>
                  <a:schemeClr val="tx1">
                    <a:lumMod val="65000"/>
                    <a:lumOff val="3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simgeyi tıklatın</a:t>
            </a:r>
            <a:endParaRPr lang="tr-TR"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solidFill>
                  <a:schemeClr val="tx1">
                    <a:lumMod val="65000"/>
                    <a:lumOff val="3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a:t>
            </a:r>
          </a:p>
        </p:txBody>
      </p:sp>
      <p:sp>
        <p:nvSpPr>
          <p:cNvPr id="5" name="6 Metin Yer Tutucusu"/>
          <p:cNvSpPr>
            <a:spLocks noGrp="1"/>
          </p:cNvSpPr>
          <p:nvPr>
            <p:ph type="body" sz="quarter" idx="10" hasCustomPrompt="1"/>
          </p:nvPr>
        </p:nvSpPr>
        <p:spPr>
          <a:xfrm>
            <a:off x="3929743" y="6299203"/>
            <a:ext cx="4593942" cy="377825"/>
          </a:xfrm>
        </p:spPr>
        <p:txBody>
          <a:bodyPr anchor="ctr"/>
          <a:lstStyle>
            <a:lvl1pPr algn="r">
              <a:buNone/>
              <a:defRPr sz="1100" baseline="0">
                <a:solidFill>
                  <a:schemeClr val="bg1"/>
                </a:solidFill>
              </a:defRPr>
            </a:lvl1pPr>
            <a:lvl2pPr algn="r">
              <a:buNone/>
              <a:defRPr sz="1100"/>
            </a:lvl2pPr>
            <a:lvl3pPr algn="r">
              <a:buNone/>
              <a:defRPr sz="1100"/>
            </a:lvl3pPr>
            <a:lvl4pPr algn="r">
              <a:buNone/>
              <a:defRPr sz="1100"/>
            </a:lvl4pPr>
            <a:lvl5pPr algn="r">
              <a:buNone/>
              <a:defRPr sz="1100"/>
            </a:lvl5pPr>
          </a:lstStyle>
          <a:p>
            <a:pPr lvl="0"/>
            <a:r>
              <a:rPr lang="tr-TR" dirty="0"/>
              <a:t>Sunum Konu Başlığınızı Buraya Yazınız</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itirirken">
    <p:spTree>
      <p:nvGrpSpPr>
        <p:cNvPr id="1" name=""/>
        <p:cNvGrpSpPr/>
        <p:nvPr/>
      </p:nvGrpSpPr>
      <p:grpSpPr>
        <a:xfrm>
          <a:off x="0" y="0"/>
          <a:ext cx="0" cy="0"/>
          <a:chOff x="0" y="0"/>
          <a:chExt cx="0" cy="0"/>
        </a:xfrm>
      </p:grpSpPr>
      <p:sp>
        <p:nvSpPr>
          <p:cNvPr id="2" name="Rectangle 6"/>
          <p:cNvSpPr/>
          <p:nvPr userDrawn="1"/>
        </p:nvSpPr>
        <p:spPr>
          <a:xfrm>
            <a:off x="0" y="0"/>
            <a:ext cx="9144000" cy="6858000"/>
          </a:xfrm>
          <a:prstGeom prst="rect">
            <a:avLst/>
          </a:prstGeom>
          <a:solidFill>
            <a:schemeClr val="bg1">
              <a:lumMod val="9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tr-TR" sz="3200" dirty="0">
                <a:solidFill>
                  <a:srgbClr val="B70909"/>
                </a:solidFill>
              </a:rPr>
              <a:t>Trabzon Üniversitesi</a:t>
            </a:r>
          </a:p>
          <a:p>
            <a:pPr algn="ctr">
              <a:defRPr/>
            </a:pPr>
            <a:r>
              <a:rPr lang="tr-TR" sz="3200" dirty="0">
                <a:solidFill>
                  <a:srgbClr val="B70909"/>
                </a:solidFill>
              </a:rPr>
              <a:t>Uzaktan</a:t>
            </a:r>
            <a:r>
              <a:rPr lang="tr-TR" sz="3200" baseline="0" dirty="0">
                <a:solidFill>
                  <a:srgbClr val="B70909"/>
                </a:solidFill>
              </a:rPr>
              <a:t> Eğitim Uygulama ve Araştırma Merkezi</a:t>
            </a:r>
            <a:endParaRPr lang="tr-TR" sz="3200" dirty="0">
              <a:solidFill>
                <a:srgbClr val="B70909"/>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onu Anlatımı">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7" name="6 Metin Yer Tutucusu"/>
          <p:cNvSpPr>
            <a:spLocks noGrp="1"/>
          </p:cNvSpPr>
          <p:nvPr>
            <p:ph type="body" sz="quarter" idx="10" hasCustomPrompt="1"/>
          </p:nvPr>
        </p:nvSpPr>
        <p:spPr>
          <a:xfrm>
            <a:off x="3929743" y="6299203"/>
            <a:ext cx="4593942" cy="377825"/>
          </a:xfrm>
        </p:spPr>
        <p:txBody>
          <a:bodyPr anchor="ctr"/>
          <a:lstStyle>
            <a:lvl1pPr algn="r">
              <a:buNone/>
              <a:defRPr sz="1100" baseline="0">
                <a:solidFill>
                  <a:schemeClr val="bg1"/>
                </a:solidFill>
              </a:defRPr>
            </a:lvl1pPr>
            <a:lvl2pPr algn="r">
              <a:buNone/>
              <a:defRPr sz="1100"/>
            </a:lvl2pPr>
            <a:lvl3pPr algn="r">
              <a:buNone/>
              <a:defRPr sz="1100"/>
            </a:lvl3pPr>
            <a:lvl4pPr algn="r">
              <a:buNone/>
              <a:defRPr sz="1100"/>
            </a:lvl4pPr>
            <a:lvl5pPr algn="r">
              <a:buNone/>
              <a:defRPr sz="1100"/>
            </a:lvl5pPr>
          </a:lstStyle>
          <a:p>
            <a:pPr lvl="0"/>
            <a:r>
              <a:rPr lang="tr-TR" dirty="0"/>
              <a:t>Sunum Konu Başlığınızı Buraya Yazınız</a:t>
            </a:r>
          </a:p>
        </p:txBody>
      </p:sp>
      <p:sp>
        <p:nvSpPr>
          <p:cNvPr id="4" name="Unvan 3"/>
          <p:cNvSpPr>
            <a:spLocks noGrp="1"/>
          </p:cNvSpPr>
          <p:nvPr>
            <p:ph type="title"/>
          </p:nvPr>
        </p:nvSpPr>
        <p:spPr/>
        <p:txBody>
          <a:bodyPr/>
          <a:lstStyle/>
          <a:p>
            <a:r>
              <a:rPr lang="tr-TR"/>
              <a:t>Asıl başlık stili için tıklatın</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Renkli Arkaplan">
    <p:spTree>
      <p:nvGrpSpPr>
        <p:cNvPr id="1" name=""/>
        <p:cNvGrpSpPr/>
        <p:nvPr/>
      </p:nvGrpSpPr>
      <p:grpSpPr>
        <a:xfrm>
          <a:off x="0" y="0"/>
          <a:ext cx="0" cy="0"/>
          <a:chOff x="0" y="0"/>
          <a:chExt cx="0" cy="0"/>
        </a:xfrm>
      </p:grpSpPr>
      <p:sp>
        <p:nvSpPr>
          <p:cNvPr id="4" name="Rounded Rectangle 4"/>
          <p:cNvSpPr/>
          <p:nvPr/>
        </p:nvSpPr>
        <p:spPr>
          <a:xfrm>
            <a:off x="179786" y="188916"/>
            <a:ext cx="8784431" cy="5761037"/>
          </a:xfrm>
          <a:prstGeom prst="roundRect">
            <a:avLst>
              <a:gd name="adj" fmla="val 2070"/>
            </a:avLst>
          </a:prstGeom>
          <a:solidFill>
            <a:srgbClr val="FCBCB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5" name="Action Button: Back or Previous 5">
            <a:hlinkClick r:id="" action="ppaction://hlinkshowjump?jump=previousslide" highlightClick="1"/>
          </p:cNvPr>
          <p:cNvSpPr/>
          <p:nvPr/>
        </p:nvSpPr>
        <p:spPr>
          <a:xfrm>
            <a:off x="5308997" y="5741991"/>
            <a:ext cx="351234" cy="350837"/>
          </a:xfrm>
          <a:prstGeom prst="actionButtonBackPrevious">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tr-TR"/>
          </a:p>
        </p:txBody>
      </p:sp>
      <p:sp>
        <p:nvSpPr>
          <p:cNvPr id="6" name="Action Button: Forward or Next 6">
            <a:hlinkClick r:id="" action="ppaction://hlinkshowjump?jump=nextslide" highlightClick="1"/>
          </p:cNvPr>
          <p:cNvSpPr/>
          <p:nvPr/>
        </p:nvSpPr>
        <p:spPr>
          <a:xfrm>
            <a:off x="5724526" y="5741991"/>
            <a:ext cx="351235" cy="350837"/>
          </a:xfrm>
          <a:prstGeom prst="actionButtonForwardNex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tr-TR"/>
          </a:p>
        </p:txBody>
      </p:sp>
      <p:sp>
        <p:nvSpPr>
          <p:cNvPr id="2" name="Title 1"/>
          <p:cNvSpPr>
            <a:spLocks noGrp="1"/>
          </p:cNvSpPr>
          <p:nvPr>
            <p:ph type="title"/>
          </p:nvPr>
        </p:nvSpPr>
        <p:spPr/>
        <p:txBody>
          <a:bodyPr/>
          <a:lstStyle>
            <a:lvl1pPr>
              <a:defRPr>
                <a:solidFill>
                  <a:schemeClr val="tx1">
                    <a:lumMod val="95000"/>
                    <a:lumOff val="5000"/>
                  </a:schemeClr>
                </a:solidFill>
                <a:effectLst>
                  <a:outerShdw blurRad="38100" dist="38100" dir="2700000" algn="tl">
                    <a:srgbClr val="000000">
                      <a:alpha val="43137"/>
                    </a:srgbClr>
                  </a:outerShdw>
                </a:effectLst>
              </a:defRPr>
            </a:lvl1pPr>
          </a:lstStyle>
          <a:p>
            <a:r>
              <a:rPr lang="tr-TR"/>
              <a:t>Asıl başlık stili için tıklatın</a:t>
            </a:r>
            <a:endParaRPr lang="tr-TR" dirty="0"/>
          </a:p>
        </p:txBody>
      </p:sp>
      <p:sp>
        <p:nvSpPr>
          <p:cNvPr id="3" name="Content Placeholder 2"/>
          <p:cNvSpPr>
            <a:spLocks noGrp="1"/>
          </p:cNvSpPr>
          <p:nvPr>
            <p:ph idx="1"/>
          </p:nvPr>
        </p:nvSpPr>
        <p:spPr>
          <a:xfrm>
            <a:off x="628650" y="1404942"/>
            <a:ext cx="7886700" cy="4337050"/>
          </a:xfrm>
        </p:spPr>
        <p:txBody>
          <a:bodyPr>
            <a:normAutofit/>
          </a:bodyPr>
          <a:lstStyle>
            <a:lvl1pPr>
              <a:defRPr sz="1800">
                <a:solidFill>
                  <a:schemeClr val="tx1">
                    <a:lumMod val="95000"/>
                    <a:lumOff val="5000"/>
                  </a:schemeClr>
                </a:solidFill>
              </a:defRPr>
            </a:lvl1pPr>
            <a:lvl2pPr>
              <a:defRPr sz="1800">
                <a:solidFill>
                  <a:schemeClr val="tx1">
                    <a:lumMod val="95000"/>
                    <a:lumOff val="5000"/>
                  </a:schemeClr>
                </a:solidFill>
              </a:defRPr>
            </a:lvl2pPr>
            <a:lvl3pPr>
              <a:defRPr sz="1800">
                <a:solidFill>
                  <a:schemeClr val="tx1">
                    <a:lumMod val="95000"/>
                    <a:lumOff val="5000"/>
                  </a:schemeClr>
                </a:solidFill>
              </a:defRPr>
            </a:lvl3pPr>
            <a:lvl4pPr>
              <a:defRPr sz="1800">
                <a:solidFill>
                  <a:schemeClr val="tx1">
                    <a:lumMod val="95000"/>
                    <a:lumOff val="5000"/>
                  </a:schemeClr>
                </a:solidFill>
              </a:defRPr>
            </a:lvl4pPr>
            <a:lvl5pPr>
              <a:defRPr sz="1800">
                <a:solidFill>
                  <a:schemeClr val="tx1">
                    <a:lumMod val="95000"/>
                    <a:lumOff val="5000"/>
                  </a:schemeClr>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7" name="6 Metin Yer Tutucusu"/>
          <p:cNvSpPr>
            <a:spLocks noGrp="1"/>
          </p:cNvSpPr>
          <p:nvPr>
            <p:ph type="body" sz="quarter" idx="10" hasCustomPrompt="1"/>
          </p:nvPr>
        </p:nvSpPr>
        <p:spPr>
          <a:xfrm>
            <a:off x="3929743" y="6299203"/>
            <a:ext cx="4593942" cy="377825"/>
          </a:xfrm>
        </p:spPr>
        <p:txBody>
          <a:bodyPr anchor="ctr"/>
          <a:lstStyle>
            <a:lvl1pPr algn="r">
              <a:buNone/>
              <a:defRPr sz="1100" baseline="0">
                <a:solidFill>
                  <a:schemeClr val="bg1"/>
                </a:solidFill>
              </a:defRPr>
            </a:lvl1pPr>
            <a:lvl2pPr algn="r">
              <a:buNone/>
              <a:defRPr sz="1100"/>
            </a:lvl2pPr>
            <a:lvl3pPr algn="r">
              <a:buNone/>
              <a:defRPr sz="1100"/>
            </a:lvl3pPr>
            <a:lvl4pPr algn="r">
              <a:buNone/>
              <a:defRPr sz="1100"/>
            </a:lvl4pPr>
            <a:lvl5pPr algn="r">
              <a:buNone/>
              <a:defRPr sz="1100"/>
            </a:lvl5pPr>
          </a:lstStyle>
          <a:p>
            <a:pPr lvl="0"/>
            <a:r>
              <a:rPr lang="tr-TR" dirty="0"/>
              <a:t>Sunum Konu Başlığınızı Buraya Yazınız</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aşlarken">
    <p:spTree>
      <p:nvGrpSpPr>
        <p:cNvPr id="1" name=""/>
        <p:cNvGrpSpPr/>
        <p:nvPr/>
      </p:nvGrpSpPr>
      <p:grpSpPr>
        <a:xfrm>
          <a:off x="0" y="0"/>
          <a:ext cx="0" cy="0"/>
          <a:chOff x="0" y="0"/>
          <a:chExt cx="0" cy="0"/>
        </a:xfrm>
      </p:grpSpPr>
      <p:sp>
        <p:nvSpPr>
          <p:cNvPr id="4" name="Rectangle 6"/>
          <p:cNvSpPr/>
          <p:nvPr/>
        </p:nvSpPr>
        <p:spPr>
          <a:xfrm>
            <a:off x="0" y="0"/>
            <a:ext cx="9144000" cy="6858000"/>
          </a:xfrm>
          <a:prstGeom prst="rect">
            <a:avLst/>
          </a:prstGeom>
          <a:solidFill>
            <a:schemeClr val="bg1">
              <a:lumMod val="9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tr-TR" sz="2400">
              <a:solidFill>
                <a:schemeClr val="bg1"/>
              </a:solidFill>
            </a:endParaRPr>
          </a:p>
        </p:txBody>
      </p:sp>
      <p:sp>
        <p:nvSpPr>
          <p:cNvPr id="5" name="Rectangle 1"/>
          <p:cNvSpPr/>
          <p:nvPr/>
        </p:nvSpPr>
        <p:spPr>
          <a:xfrm>
            <a:off x="-1" y="2668618"/>
            <a:ext cx="9143999" cy="1300162"/>
          </a:xfrm>
          <a:prstGeom prst="rect">
            <a:avLst/>
          </a:prstGeom>
          <a:solidFill>
            <a:srgbClr val="BF1E2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6" name="Subtitle 2"/>
          <p:cNvSpPr txBox="1">
            <a:spLocks/>
          </p:cNvSpPr>
          <p:nvPr/>
        </p:nvSpPr>
        <p:spPr>
          <a:xfrm>
            <a:off x="1145381" y="4575175"/>
            <a:ext cx="6858000" cy="1676400"/>
          </a:xfrm>
          <a:prstGeom prst="rect">
            <a:avLst/>
          </a:prstGeom>
        </p:spPr>
        <p:txBody>
          <a:bodyPr>
            <a:normAutofit/>
          </a:bodyPr>
          <a:lstStyle>
            <a:lvl1pPr marL="0" indent="0" algn="ctr" defTabSz="914400" rtl="0" eaLnBrk="1" latinLnBrk="0" hangingPunct="1">
              <a:lnSpc>
                <a:spcPct val="90000"/>
              </a:lnSpc>
              <a:spcBef>
                <a:spcPts val="1000"/>
              </a:spcBef>
              <a:buFont typeface="Arial" panose="020B0604020202020204" pitchFamily="34" charset="0"/>
              <a:buNone/>
              <a:defRPr sz="3600" b="1" kern="1200">
                <a:solidFill>
                  <a:schemeClr val="accent4">
                    <a:lumMod val="20000"/>
                    <a:lumOff val="80000"/>
                  </a:schemeClr>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defRPr/>
            </a:pPr>
            <a:endParaRPr lang="tr-TR" sz="3200" dirty="0">
              <a:solidFill>
                <a:srgbClr val="FFC000"/>
              </a:solidFill>
            </a:endParaRPr>
          </a:p>
        </p:txBody>
      </p:sp>
      <p:sp>
        <p:nvSpPr>
          <p:cNvPr id="7" name="Title 1"/>
          <p:cNvSpPr txBox="1">
            <a:spLocks/>
          </p:cNvSpPr>
          <p:nvPr/>
        </p:nvSpPr>
        <p:spPr>
          <a:xfrm>
            <a:off x="1143000" y="830139"/>
            <a:ext cx="6858000" cy="1206500"/>
          </a:xfrm>
          <a:prstGeom prst="rect">
            <a:avLst/>
          </a:prstGeom>
        </p:spPr>
        <p:txBody>
          <a:bodyPr anchor="t">
            <a:noAutofit/>
          </a:bodyPr>
          <a:lst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a:lstStyle>
          <a:p>
            <a:pPr>
              <a:lnSpc>
                <a:spcPct val="210000"/>
              </a:lnSpc>
              <a:defRPr/>
            </a:pPr>
            <a:r>
              <a:rPr lang="tr-TR" sz="2000" dirty="0">
                <a:solidFill>
                  <a:srgbClr val="BF1E2E"/>
                </a:solidFill>
                <a:latin typeface="Arial" pitchFamily="34" charset="0"/>
                <a:cs typeface="Arial" pitchFamily="34" charset="0"/>
              </a:rPr>
              <a:t>TRABZON ÜNİVERSİTESİ</a:t>
            </a:r>
          </a:p>
          <a:p>
            <a:pPr>
              <a:lnSpc>
                <a:spcPct val="210000"/>
              </a:lnSpc>
              <a:defRPr/>
            </a:pPr>
            <a:r>
              <a:rPr lang="tr-TR" sz="1800" dirty="0">
                <a:solidFill>
                  <a:schemeClr val="tx1">
                    <a:lumMod val="65000"/>
                    <a:lumOff val="35000"/>
                  </a:schemeClr>
                </a:solidFill>
                <a:latin typeface="Arial" pitchFamily="34" charset="0"/>
                <a:cs typeface="Arial" pitchFamily="34" charset="0"/>
              </a:rPr>
              <a:t>Uzaktan</a:t>
            </a:r>
            <a:r>
              <a:rPr lang="tr-TR" sz="1800" baseline="0" dirty="0">
                <a:solidFill>
                  <a:schemeClr val="tx1">
                    <a:lumMod val="65000"/>
                    <a:lumOff val="35000"/>
                  </a:schemeClr>
                </a:solidFill>
                <a:latin typeface="Arial" pitchFamily="34" charset="0"/>
                <a:cs typeface="Arial" pitchFamily="34" charset="0"/>
              </a:rPr>
              <a:t> Eğitim Uygulama ve Araştırma Merkezi</a:t>
            </a:r>
            <a:endParaRPr lang="tr-TR" sz="1800" dirty="0">
              <a:solidFill>
                <a:schemeClr val="tx1">
                  <a:lumMod val="65000"/>
                  <a:lumOff val="35000"/>
                </a:schemeClr>
              </a:solidFill>
              <a:latin typeface="Arial" pitchFamily="34" charset="0"/>
              <a:cs typeface="Arial" pitchFamily="34" charset="0"/>
            </a:endParaRPr>
          </a:p>
          <a:p>
            <a:pPr>
              <a:lnSpc>
                <a:spcPct val="210000"/>
              </a:lnSpc>
              <a:defRPr/>
            </a:pPr>
            <a:endParaRPr lang="tr-TR" sz="2000" dirty="0">
              <a:solidFill>
                <a:schemeClr val="tx1">
                  <a:lumMod val="65000"/>
                  <a:lumOff val="35000"/>
                </a:schemeClr>
              </a:solidFill>
              <a:latin typeface="Arial" pitchFamily="34" charset="0"/>
              <a:cs typeface="Arial" pitchFamily="34" charset="0"/>
            </a:endParaRPr>
          </a:p>
        </p:txBody>
      </p:sp>
      <p:sp>
        <p:nvSpPr>
          <p:cNvPr id="11" name="10 Başlık"/>
          <p:cNvSpPr>
            <a:spLocks noGrp="1"/>
          </p:cNvSpPr>
          <p:nvPr>
            <p:ph type="title" hasCustomPrompt="1"/>
          </p:nvPr>
        </p:nvSpPr>
        <p:spPr>
          <a:xfrm>
            <a:off x="620216" y="2678589"/>
            <a:ext cx="7903568" cy="1296144"/>
          </a:xfrm>
        </p:spPr>
        <p:txBody>
          <a:bodyPr>
            <a:noAutofit/>
          </a:bodyPr>
          <a:lstStyle>
            <a:lvl1pPr marL="0" indent="0" algn="ctr" defTabSz="914400" rtl="0" eaLnBrk="1" latinLnBrk="0" hangingPunct="1">
              <a:lnSpc>
                <a:spcPct val="90000"/>
              </a:lnSpc>
              <a:spcBef>
                <a:spcPts val="1000"/>
              </a:spcBef>
              <a:buFont typeface="Arial" panose="020B0604020202020204" pitchFamily="34" charset="0"/>
              <a:buNone/>
              <a:defRPr lang="tr-TR" sz="2500" b="1" kern="1200" dirty="0" smtClean="0">
                <a:solidFill>
                  <a:schemeClr val="bg1">
                    <a:lumMod val="95000"/>
                  </a:schemeClr>
                </a:solidFill>
                <a:effectLst>
                  <a:outerShdw blurRad="38100" dist="38100" dir="2700000" algn="tl">
                    <a:srgbClr val="000000">
                      <a:alpha val="43137"/>
                    </a:srgbClr>
                  </a:outerShdw>
                </a:effectLst>
                <a:latin typeface="Arial" pitchFamily="34" charset="0"/>
                <a:ea typeface="+mn-ea"/>
                <a:cs typeface="Arial" pitchFamily="34" charset="0"/>
              </a:defRPr>
            </a:lvl1pPr>
          </a:lstStyle>
          <a:p>
            <a:r>
              <a:rPr lang="tr-TR" dirty="0"/>
              <a:t>Bölüm Başlığı Yazınız</a:t>
            </a:r>
          </a:p>
        </p:txBody>
      </p:sp>
    </p:spTree>
    <p:extLst>
      <p:ext uri="{BB962C8B-B14F-4D97-AF65-F5344CB8AC3E}">
        <p14:creationId xmlns:p14="http://schemas.microsoft.com/office/powerpoint/2010/main" val="15962048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KAZA">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Unvan 3"/>
          <p:cNvSpPr>
            <a:spLocks noGrp="1"/>
          </p:cNvSpPr>
          <p:nvPr>
            <p:ph type="title"/>
          </p:nvPr>
        </p:nvSpPr>
        <p:spPr/>
        <p:txBody>
          <a:bodyPr/>
          <a:lstStyle/>
          <a:p>
            <a:r>
              <a:rPr lang="tr-TR"/>
              <a:t>Asıl başlık stili için tıklatın</a:t>
            </a:r>
          </a:p>
        </p:txBody>
      </p:sp>
      <p:pic>
        <p:nvPicPr>
          <p:cNvPr id="6" name="Resim 5">
            <a:extLst>
              <a:ext uri="{FF2B5EF4-FFF2-40B4-BE49-F238E27FC236}">
                <a16:creationId xmlns:a16="http://schemas.microsoft.com/office/drawing/2014/main" id="{64AFD05D-AD96-4CEC-AB51-D7C83593168B}"/>
              </a:ext>
            </a:extLst>
          </p:cNvPr>
          <p:cNvPicPr>
            <a:picLocks noChangeAspect="1"/>
          </p:cNvPicPr>
          <p:nvPr userDrawn="1"/>
        </p:nvPicPr>
        <p:blipFill>
          <a:blip r:embed="rId2"/>
          <a:stretch>
            <a:fillRect/>
          </a:stretch>
        </p:blipFill>
        <p:spPr>
          <a:xfrm>
            <a:off x="1464127" y="0"/>
            <a:ext cx="6215746" cy="6570478"/>
          </a:xfrm>
          <a:prstGeom prst="rect">
            <a:avLst/>
          </a:prstGeom>
        </p:spPr>
      </p:pic>
      <p:sp>
        <p:nvSpPr>
          <p:cNvPr id="2" name="Dikdörtgen 1">
            <a:extLst>
              <a:ext uri="{FF2B5EF4-FFF2-40B4-BE49-F238E27FC236}">
                <a16:creationId xmlns:a16="http://schemas.microsoft.com/office/drawing/2014/main" id="{BCD856FE-B68A-48BE-98F2-668F8CD2A2CD}"/>
              </a:ext>
            </a:extLst>
          </p:cNvPr>
          <p:cNvSpPr/>
          <p:nvPr userDrawn="1"/>
        </p:nvSpPr>
        <p:spPr>
          <a:xfrm>
            <a:off x="0" y="6176966"/>
            <a:ext cx="9143999" cy="56500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8" name="Resim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2406" y="6034851"/>
            <a:ext cx="9742413" cy="1037076"/>
          </a:xfrm>
          <a:prstGeom prst="rect">
            <a:avLst/>
          </a:prstGeom>
        </p:spPr>
      </p:pic>
      <p:pic>
        <p:nvPicPr>
          <p:cNvPr id="7" name="Picture 8" descr="Ä°lgili resim">
            <a:extLst>
              <a:ext uri="{FF2B5EF4-FFF2-40B4-BE49-F238E27FC236}">
                <a16:creationId xmlns:a16="http://schemas.microsoft.com/office/drawing/2014/main" id="{88DDB64F-A578-4C11-B5F4-B3385732CD68}"/>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308546" y="4341512"/>
            <a:ext cx="1835454" cy="18354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033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Konu Anlatımı">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lvl1pPr>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stStyle>
          <a:p>
            <a:pPr lvl="0"/>
            <a:r>
              <a:rPr lang="tr-TR" dirty="0"/>
              <a:t>Asıl metin stillerini düzenle</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4" name="Unvan 3"/>
          <p:cNvSpPr>
            <a:spLocks noGrp="1"/>
          </p:cNvSpPr>
          <p:nvPr>
            <p:ph type="title"/>
          </p:nvPr>
        </p:nvSpPr>
        <p:spPr/>
        <p:txBody>
          <a:bodyPr/>
          <a:lstStyle/>
          <a:p>
            <a:r>
              <a:rPr lang="tr-TR"/>
              <a:t>Asıl başlık stili için tıklatın</a:t>
            </a:r>
          </a:p>
        </p:txBody>
      </p:sp>
      <p:pic>
        <p:nvPicPr>
          <p:cNvPr id="6" name="Resim 5">
            <a:extLst>
              <a:ext uri="{FF2B5EF4-FFF2-40B4-BE49-F238E27FC236}">
                <a16:creationId xmlns:a16="http://schemas.microsoft.com/office/drawing/2014/main" id="{64AFD05D-AD96-4CEC-AB51-D7C83593168B}"/>
              </a:ext>
            </a:extLst>
          </p:cNvPr>
          <p:cNvPicPr>
            <a:picLocks noChangeAspect="1"/>
          </p:cNvPicPr>
          <p:nvPr userDrawn="1"/>
        </p:nvPicPr>
        <p:blipFill>
          <a:blip r:embed="rId2"/>
          <a:stretch>
            <a:fillRect/>
          </a:stretch>
        </p:blipFill>
        <p:spPr>
          <a:xfrm>
            <a:off x="1464127" y="0"/>
            <a:ext cx="6215746" cy="6570478"/>
          </a:xfrm>
          <a:prstGeom prst="rect">
            <a:avLst/>
          </a:prstGeom>
        </p:spPr>
      </p:pic>
      <p:sp>
        <p:nvSpPr>
          <p:cNvPr id="2" name="Dikdörtgen 1">
            <a:extLst>
              <a:ext uri="{FF2B5EF4-FFF2-40B4-BE49-F238E27FC236}">
                <a16:creationId xmlns:a16="http://schemas.microsoft.com/office/drawing/2014/main" id="{BCD856FE-B68A-48BE-98F2-668F8CD2A2CD}"/>
              </a:ext>
            </a:extLst>
          </p:cNvPr>
          <p:cNvSpPr/>
          <p:nvPr userDrawn="1"/>
        </p:nvSpPr>
        <p:spPr>
          <a:xfrm>
            <a:off x="0" y="6176966"/>
            <a:ext cx="9143999" cy="565001"/>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5" name="Resim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2406" y="6034851"/>
            <a:ext cx="9742413" cy="1037076"/>
          </a:xfrm>
          <a:prstGeom prst="rect">
            <a:avLst/>
          </a:prstGeom>
        </p:spPr>
      </p:pic>
    </p:spTree>
    <p:extLst>
      <p:ext uri="{BB962C8B-B14F-4D97-AF65-F5344CB8AC3E}">
        <p14:creationId xmlns:p14="http://schemas.microsoft.com/office/powerpoint/2010/main" val="2380428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Resimli Ara Başlık">
    <p:spTree>
      <p:nvGrpSpPr>
        <p:cNvPr id="1" name=""/>
        <p:cNvGrpSpPr/>
        <p:nvPr/>
      </p:nvGrpSpPr>
      <p:grpSpPr>
        <a:xfrm>
          <a:off x="0" y="0"/>
          <a:ext cx="0" cy="0"/>
          <a:chOff x="0" y="0"/>
          <a:chExt cx="0" cy="0"/>
        </a:xfrm>
      </p:grpSpPr>
      <p:sp>
        <p:nvSpPr>
          <p:cNvPr id="5" name="Rectangle 14"/>
          <p:cNvSpPr/>
          <p:nvPr/>
        </p:nvSpPr>
        <p:spPr>
          <a:xfrm>
            <a:off x="0" y="0"/>
            <a:ext cx="9144000" cy="6858000"/>
          </a:xfrm>
          <a:prstGeom prst="rect">
            <a:avLst/>
          </a:prstGeom>
          <a:solidFill>
            <a:srgbClr val="BF1E2E"/>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tr-TR" dirty="0">
              <a:solidFill>
                <a:schemeClr val="bg1"/>
              </a:solidFill>
            </a:endParaRPr>
          </a:p>
        </p:txBody>
      </p:sp>
      <p:sp>
        <p:nvSpPr>
          <p:cNvPr id="3" name="Picture Placeholder 2"/>
          <p:cNvSpPr>
            <a:spLocks noGrp="1"/>
          </p:cNvSpPr>
          <p:nvPr>
            <p:ph type="pic" idx="1"/>
          </p:nvPr>
        </p:nvSpPr>
        <p:spPr>
          <a:xfrm>
            <a:off x="-1" y="0"/>
            <a:ext cx="9144001" cy="4846320"/>
          </a:xfrm>
          <a:solidFill>
            <a:schemeClr val="bg1">
              <a:lumMod val="75000"/>
            </a:schemeClr>
          </a:solidFill>
        </p:spPr>
        <p:txBody>
          <a:bodyPr rtlCol="0">
            <a:norm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tr-TR" noProof="0"/>
              <a:t>Resim eklemek için simgeyi tıklatın</a:t>
            </a:r>
            <a:endParaRPr lang="en-US" noProof="0" dirty="0"/>
          </a:p>
        </p:txBody>
      </p:sp>
      <p:sp>
        <p:nvSpPr>
          <p:cNvPr id="4" name="Text Placeholder 3"/>
          <p:cNvSpPr>
            <a:spLocks noGrp="1"/>
          </p:cNvSpPr>
          <p:nvPr>
            <p:ph type="body" sz="half" idx="2"/>
          </p:nvPr>
        </p:nvSpPr>
        <p:spPr>
          <a:xfrm>
            <a:off x="457200" y="5638800"/>
            <a:ext cx="8153400" cy="457200"/>
          </a:xfrm>
        </p:spPr>
        <p:txBody>
          <a:bodyPr>
            <a:normAutofit/>
          </a:bodyPr>
          <a:lstStyle>
            <a:lvl1pPr marL="0" indent="0">
              <a:buNone/>
              <a:defRPr sz="18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dirty="0"/>
              <a:t>Asıl metin stillerini düzenle</a:t>
            </a:r>
          </a:p>
        </p:txBody>
      </p:sp>
      <p:sp>
        <p:nvSpPr>
          <p:cNvPr id="8" name="Title 7"/>
          <p:cNvSpPr>
            <a:spLocks noGrp="1"/>
          </p:cNvSpPr>
          <p:nvPr>
            <p:ph type="title"/>
          </p:nvPr>
        </p:nvSpPr>
        <p:spPr>
          <a:xfrm>
            <a:off x="457200" y="5029200"/>
            <a:ext cx="8153400" cy="457200"/>
          </a:xfrm>
        </p:spPr>
        <p:txBody>
          <a:bodyPr anchor="t">
            <a:noAutofit/>
          </a:bodyPr>
          <a:lstStyle>
            <a:lvl1pPr>
              <a:defRPr sz="2800" b="0">
                <a:solidFill>
                  <a:schemeClr val="bg1"/>
                </a:solidFill>
                <a:effectLst>
                  <a:outerShdw blurRad="38100" dist="38100" dir="2700000" algn="tl">
                    <a:srgbClr val="000000">
                      <a:alpha val="43137"/>
                    </a:srgbClr>
                  </a:outerShdw>
                </a:effectLst>
              </a:defRPr>
            </a:lvl1pPr>
          </a:lstStyle>
          <a:p>
            <a:r>
              <a:rPr lang="tr-TR" dirty="0"/>
              <a:t>Asıl başlık stili için tıklatın</a:t>
            </a:r>
            <a:endParaRPr lang="en-US" dirty="0"/>
          </a:p>
        </p:txBody>
      </p:sp>
    </p:spTree>
    <p:extLst>
      <p:ext uri="{BB962C8B-B14F-4D97-AF65-F5344CB8AC3E}">
        <p14:creationId xmlns:p14="http://schemas.microsoft.com/office/powerpoint/2010/main" val="2947875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Bitirirken">
    <p:spTree>
      <p:nvGrpSpPr>
        <p:cNvPr id="1" name=""/>
        <p:cNvGrpSpPr/>
        <p:nvPr/>
      </p:nvGrpSpPr>
      <p:grpSpPr>
        <a:xfrm>
          <a:off x="0" y="0"/>
          <a:ext cx="0" cy="0"/>
          <a:chOff x="0" y="0"/>
          <a:chExt cx="0" cy="0"/>
        </a:xfrm>
      </p:grpSpPr>
      <p:sp>
        <p:nvSpPr>
          <p:cNvPr id="2" name="Rectangle 6"/>
          <p:cNvSpPr/>
          <p:nvPr userDrawn="1"/>
        </p:nvSpPr>
        <p:spPr>
          <a:xfrm>
            <a:off x="0" y="0"/>
            <a:ext cx="9144000" cy="3429000"/>
          </a:xfrm>
          <a:prstGeom prst="rect">
            <a:avLst/>
          </a:prstGeom>
          <a:solidFill>
            <a:schemeClr val="bg1">
              <a:lumMod val="9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tr-TR" sz="3200" dirty="0">
                <a:solidFill>
                  <a:srgbClr val="B70909"/>
                </a:solidFill>
              </a:rPr>
              <a:t>TRABZON ÜNİVERSİTESİ</a:t>
            </a:r>
          </a:p>
          <a:p>
            <a:pPr algn="ctr">
              <a:defRPr/>
            </a:pPr>
            <a:r>
              <a:rPr lang="tr-TR" sz="3000" dirty="0">
                <a:solidFill>
                  <a:srgbClr val="B70909"/>
                </a:solidFill>
              </a:rPr>
              <a:t>Uzaktan</a:t>
            </a:r>
            <a:r>
              <a:rPr lang="tr-TR" sz="3000" baseline="0" dirty="0">
                <a:solidFill>
                  <a:srgbClr val="B70909"/>
                </a:solidFill>
              </a:rPr>
              <a:t> Eğitim Uygulama ve Araştırma Merkezi</a:t>
            </a:r>
            <a:endParaRPr lang="tr-TR" sz="3000" dirty="0">
              <a:solidFill>
                <a:srgbClr val="B70909"/>
              </a:solidFill>
            </a:endParaRPr>
          </a:p>
        </p:txBody>
      </p:sp>
      <p:sp>
        <p:nvSpPr>
          <p:cNvPr id="4" name="Dikdörtgen 3">
            <a:extLst>
              <a:ext uri="{FF2B5EF4-FFF2-40B4-BE49-F238E27FC236}">
                <a16:creationId xmlns:a16="http://schemas.microsoft.com/office/drawing/2014/main" id="{5B573468-E0C4-491C-909B-8BFA7CDC29C6}"/>
              </a:ext>
            </a:extLst>
          </p:cNvPr>
          <p:cNvSpPr/>
          <p:nvPr userDrawn="1"/>
        </p:nvSpPr>
        <p:spPr>
          <a:xfrm>
            <a:off x="1" y="5734594"/>
            <a:ext cx="9144000" cy="1123406"/>
          </a:xfrm>
          <a:prstGeom prst="rect">
            <a:avLst/>
          </a:prstGeom>
          <a:solidFill>
            <a:srgbClr val="F2F2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p>
        </p:txBody>
      </p:sp>
    </p:spTree>
    <p:extLst>
      <p:ext uri="{BB962C8B-B14F-4D97-AF65-F5344CB8AC3E}">
        <p14:creationId xmlns:p14="http://schemas.microsoft.com/office/powerpoint/2010/main" val="27263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onu Anlatımı Başlıksız">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476676"/>
            <a:ext cx="7886700" cy="5700291"/>
          </a:xfrm>
        </p:spPr>
        <p:txBody>
          <a:bodyPr>
            <a:normAutofit/>
          </a:bodyPr>
          <a:lstStyle>
            <a:lvl1pPr>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4" name="6 Metin Yer Tutucusu"/>
          <p:cNvSpPr>
            <a:spLocks noGrp="1"/>
          </p:cNvSpPr>
          <p:nvPr>
            <p:ph type="body" sz="quarter" idx="10" hasCustomPrompt="1"/>
          </p:nvPr>
        </p:nvSpPr>
        <p:spPr>
          <a:xfrm>
            <a:off x="3929743" y="6299203"/>
            <a:ext cx="4593942" cy="377825"/>
          </a:xfrm>
        </p:spPr>
        <p:txBody>
          <a:bodyPr anchor="ctr"/>
          <a:lstStyle>
            <a:lvl1pPr algn="r">
              <a:buNone/>
              <a:defRPr sz="1100" baseline="0">
                <a:solidFill>
                  <a:schemeClr val="bg1"/>
                </a:solidFill>
              </a:defRPr>
            </a:lvl1pPr>
            <a:lvl2pPr algn="r">
              <a:buNone/>
              <a:defRPr sz="1100"/>
            </a:lvl2pPr>
            <a:lvl3pPr algn="r">
              <a:buNone/>
              <a:defRPr sz="1100"/>
            </a:lvl3pPr>
            <a:lvl4pPr algn="r">
              <a:buNone/>
              <a:defRPr sz="1100"/>
            </a:lvl4pPr>
            <a:lvl5pPr algn="r">
              <a:buNone/>
              <a:defRPr sz="1100"/>
            </a:lvl5pPr>
          </a:lstStyle>
          <a:p>
            <a:pPr lvl="0"/>
            <a:r>
              <a:rPr lang="tr-TR" dirty="0"/>
              <a:t>Sunum Konu Başlığınızı Buraya Yazınız</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maç">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effectLst>
                  <a:outerShdw blurRad="38100" dist="38100" dir="2700000" algn="tl">
                    <a:srgbClr val="000000">
                      <a:alpha val="43137"/>
                    </a:srgbClr>
                  </a:outerShdw>
                </a:effectLst>
              </a:defRPr>
            </a:lvl1pPr>
          </a:lstStyle>
          <a:p>
            <a:r>
              <a:rPr lang="tr-TR"/>
              <a:t>Asıl başlık stili için tıklatın</a:t>
            </a:r>
            <a:endParaRPr lang="tr-TR" dirty="0"/>
          </a:p>
        </p:txBody>
      </p:sp>
      <p:sp>
        <p:nvSpPr>
          <p:cNvPr id="3" name="Content Placeholder 2"/>
          <p:cNvSpPr>
            <a:spLocks noGrp="1"/>
          </p:cNvSpPr>
          <p:nvPr>
            <p:ph idx="1"/>
          </p:nvPr>
        </p:nvSpPr>
        <p:spPr/>
        <p:txBody>
          <a:bodyPr>
            <a:normAutofit/>
          </a:bodyPr>
          <a:lstStyle>
            <a:lvl1pPr>
              <a:defRPr sz="1800">
                <a:solidFill>
                  <a:schemeClr val="tx1">
                    <a:lumMod val="65000"/>
                    <a:lumOff val="35000"/>
                  </a:schemeClr>
                </a:solidFill>
              </a:defRPr>
            </a:lvl1pPr>
            <a:lvl2pPr>
              <a:defRPr sz="1800">
                <a:solidFill>
                  <a:schemeClr val="tx1">
                    <a:lumMod val="65000"/>
                    <a:lumOff val="35000"/>
                  </a:schemeClr>
                </a:solidFill>
              </a:defRPr>
            </a:lvl2pPr>
            <a:lvl3pPr>
              <a:defRPr sz="1800">
                <a:solidFill>
                  <a:schemeClr val="tx1">
                    <a:lumMod val="65000"/>
                    <a:lumOff val="35000"/>
                  </a:schemeClr>
                </a:solidFill>
              </a:defRPr>
            </a:lvl3pPr>
            <a:lvl4pPr>
              <a:defRPr sz="1800">
                <a:solidFill>
                  <a:schemeClr val="tx1">
                    <a:lumMod val="65000"/>
                    <a:lumOff val="35000"/>
                  </a:schemeClr>
                </a:solidFill>
              </a:defRPr>
            </a:lvl4pPr>
            <a:lvl5pPr>
              <a:defRPr sz="1800">
                <a:solidFill>
                  <a:schemeClr val="tx1">
                    <a:lumMod val="65000"/>
                    <a:lumOff val="35000"/>
                  </a:schemeClr>
                </a:solidFill>
              </a:defRPr>
            </a:lvl5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tr-TR" dirty="0"/>
          </a:p>
        </p:txBody>
      </p:sp>
      <p:sp>
        <p:nvSpPr>
          <p:cNvPr id="5" name="6 Metin Yer Tutucusu"/>
          <p:cNvSpPr>
            <a:spLocks noGrp="1"/>
          </p:cNvSpPr>
          <p:nvPr>
            <p:ph type="body" sz="quarter" idx="10" hasCustomPrompt="1"/>
          </p:nvPr>
        </p:nvSpPr>
        <p:spPr>
          <a:xfrm>
            <a:off x="3929743" y="6299203"/>
            <a:ext cx="4593942" cy="377825"/>
          </a:xfrm>
        </p:spPr>
        <p:txBody>
          <a:bodyPr anchor="ctr"/>
          <a:lstStyle>
            <a:lvl1pPr algn="r">
              <a:buNone/>
              <a:defRPr sz="1100" baseline="0">
                <a:solidFill>
                  <a:schemeClr val="bg1"/>
                </a:solidFill>
              </a:defRPr>
            </a:lvl1pPr>
            <a:lvl2pPr algn="r">
              <a:buNone/>
              <a:defRPr sz="1100"/>
            </a:lvl2pPr>
            <a:lvl3pPr algn="r">
              <a:buNone/>
              <a:defRPr sz="1100"/>
            </a:lvl3pPr>
            <a:lvl4pPr algn="r">
              <a:buNone/>
              <a:defRPr sz="1100"/>
            </a:lvl4pPr>
            <a:lvl5pPr algn="r">
              <a:buNone/>
              <a:defRPr sz="1100"/>
            </a:lvl5pPr>
          </a:lstStyle>
          <a:p>
            <a:pPr lvl="0"/>
            <a:r>
              <a:rPr lang="tr-TR" dirty="0"/>
              <a:t>Sunum Konu Başlığınızı Buraya Yazınız</a:t>
            </a:r>
          </a:p>
        </p:txBody>
      </p:sp>
      <p:pic>
        <p:nvPicPr>
          <p:cNvPr id="1032" name="Picture 8" descr="Ä°lgili resim"/>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08546" y="4341512"/>
            <a:ext cx="1835454" cy="183545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chemeClr val="bg1">
              <a:lumMod val="9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tr-TR" dirty="0">
              <a:solidFill>
                <a:schemeClr val="bg1"/>
              </a:solidFill>
            </a:endParaRPr>
          </a:p>
        </p:txBody>
      </p:sp>
      <p:sp>
        <p:nvSpPr>
          <p:cNvPr id="14" name="Rectangle 13"/>
          <p:cNvSpPr/>
          <p:nvPr/>
        </p:nvSpPr>
        <p:spPr>
          <a:xfrm>
            <a:off x="0" y="6275388"/>
            <a:ext cx="9144000" cy="430212"/>
          </a:xfrm>
          <a:prstGeom prst="rect">
            <a:avLst/>
          </a:prstGeom>
          <a:solidFill>
            <a:srgbClr val="B7090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
        <p:nvSpPr>
          <p:cNvPr id="2" name="Title Placeholder 1"/>
          <p:cNvSpPr>
            <a:spLocks noGrp="1"/>
          </p:cNvSpPr>
          <p:nvPr>
            <p:ph type="title"/>
          </p:nvPr>
        </p:nvSpPr>
        <p:spPr>
          <a:xfrm>
            <a:off x="628650" y="365125"/>
            <a:ext cx="7886700" cy="935038"/>
          </a:xfrm>
          <a:prstGeom prst="rect">
            <a:avLst/>
          </a:prstGeom>
        </p:spPr>
        <p:txBody>
          <a:bodyPr vert="horz" lIns="91440" tIns="45720" rIns="91440" bIns="45720" rtlCol="0" anchor="ctr">
            <a:normAutofit/>
          </a:bodyPr>
          <a:lstStyle/>
          <a:p>
            <a:r>
              <a:rPr lang="tr-TR"/>
              <a:t>Asıl başlık stili için tıklatın</a:t>
            </a:r>
            <a:endParaRPr lang="tr-TR" dirty="0"/>
          </a:p>
        </p:txBody>
      </p:sp>
      <p:sp>
        <p:nvSpPr>
          <p:cNvPr id="1029" name="Text Placeholder 2"/>
          <p:cNvSpPr>
            <a:spLocks noGrp="1"/>
          </p:cNvSpPr>
          <p:nvPr>
            <p:ph type="body" idx="1"/>
          </p:nvPr>
        </p:nvSpPr>
        <p:spPr bwMode="auto">
          <a:xfrm>
            <a:off x="628650" y="1404941"/>
            <a:ext cx="7886700" cy="47720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dirty="0"/>
              <a:t>Asıl metin stillerini düzenlemek için tıklatın</a:t>
            </a:r>
          </a:p>
          <a:p>
            <a:pPr lvl="1"/>
            <a:r>
              <a:rPr lang="tr-TR" dirty="0"/>
              <a:t>İkinci düzey</a:t>
            </a:r>
          </a:p>
          <a:p>
            <a:pPr lvl="2"/>
            <a:r>
              <a:rPr lang="tr-TR" dirty="0"/>
              <a:t>Üçüncü düzey</a:t>
            </a:r>
          </a:p>
          <a:p>
            <a:pPr lvl="3"/>
            <a:r>
              <a:rPr lang="tr-TR" dirty="0"/>
              <a:t>Dördüncü düzey</a:t>
            </a:r>
          </a:p>
          <a:p>
            <a:pPr lvl="4"/>
            <a:r>
              <a:rPr lang="tr-TR" dirty="0"/>
              <a:t>Beşinci düzey</a:t>
            </a:r>
          </a:p>
        </p:txBody>
      </p:sp>
      <p:sp>
        <p:nvSpPr>
          <p:cNvPr id="1030" name="Rectangle 10"/>
          <p:cNvSpPr>
            <a:spLocks noChangeArrowheads="1"/>
          </p:cNvSpPr>
          <p:nvPr/>
        </p:nvSpPr>
        <p:spPr bwMode="auto">
          <a:xfrm>
            <a:off x="591741" y="6362700"/>
            <a:ext cx="4572000" cy="261610"/>
          </a:xfrm>
          <a:prstGeom prst="rect">
            <a:avLst/>
          </a:prstGeom>
          <a:noFill/>
          <a:ln w="9525">
            <a:noFill/>
            <a:miter lim="800000"/>
            <a:headEnd/>
            <a:tailEnd/>
          </a:ln>
        </p:spPr>
        <p:txBody>
          <a:bodyPr wrap="square">
            <a:spAutoFit/>
          </a:bodyPr>
          <a:lstStyle/>
          <a:p>
            <a:pPr>
              <a:defRPr/>
            </a:pPr>
            <a:r>
              <a:rPr lang="tr-TR" sz="1100" b="1" dirty="0">
                <a:solidFill>
                  <a:schemeClr val="bg1"/>
                </a:solidFill>
                <a:latin typeface="Arial" charset="0"/>
              </a:rPr>
              <a:t>Dersin Adı</a:t>
            </a:r>
          </a:p>
        </p:txBody>
      </p:sp>
    </p:spTree>
  </p:cSld>
  <p:clrMap bg1="lt1" tx1="dk1" bg2="lt2" tx2="dk2" accent1="accent1" accent2="accent2" accent3="accent3" accent4="accent4" accent5="accent5" accent6="accent6" hlink="hlink" folHlink="folHlink"/>
  <p:sldLayoutIdLst>
    <p:sldLayoutId id="2147483885" r:id="rId1"/>
    <p:sldLayoutId id="2147483876" r:id="rId2"/>
    <p:sldLayoutId id="2147483891" r:id="rId3"/>
    <p:sldLayoutId id="2147483895" r:id="rId4"/>
    <p:sldLayoutId id="2147483892" r:id="rId5"/>
    <p:sldLayoutId id="2147483893" r:id="rId6"/>
    <p:sldLayoutId id="2147483894" r:id="rId7"/>
    <p:sldLayoutId id="2147483877" r:id="rId8"/>
    <p:sldLayoutId id="2147483886" r:id="rId9"/>
    <p:sldLayoutId id="2147483887" r:id="rId10"/>
    <p:sldLayoutId id="2147483878" r:id="rId11"/>
    <p:sldLayoutId id="2147483889" r:id="rId12"/>
    <p:sldLayoutId id="2147483879" r:id="rId13"/>
    <p:sldLayoutId id="2147483880" r:id="rId14"/>
    <p:sldLayoutId id="2147483881" r:id="rId15"/>
    <p:sldLayoutId id="2147483882" r:id="rId16"/>
    <p:sldLayoutId id="2147483883" r:id="rId17"/>
    <p:sldLayoutId id="2147483884" r:id="rId18"/>
    <p:sldLayoutId id="2147483890" r:id="rId19"/>
    <p:sldLayoutId id="2147483888" r:id="rId20"/>
  </p:sldLayoutIdLst>
  <p:txStyles>
    <p:titleStyle>
      <a:lvl1pPr algn="l" rtl="0" eaLnBrk="1" fontAlgn="base" hangingPunct="1">
        <a:lnSpc>
          <a:spcPct val="90000"/>
        </a:lnSpc>
        <a:spcBef>
          <a:spcPct val="0"/>
        </a:spcBef>
        <a:spcAft>
          <a:spcPct val="0"/>
        </a:spcAft>
        <a:defRPr sz="2500" b="1" kern="1200">
          <a:solidFill>
            <a:schemeClr val="tx1">
              <a:lumMod val="75000"/>
              <a:lumOff val="25000"/>
            </a:schemeClr>
          </a:solidFill>
          <a:effectLst>
            <a:outerShdw blurRad="38100" dist="38100" dir="2700000" algn="tl">
              <a:srgbClr val="000000">
                <a:alpha val="43137"/>
              </a:srgbClr>
            </a:outerShdw>
          </a:effectLst>
          <a:latin typeface="Arial" pitchFamily="34" charset="0"/>
          <a:ea typeface="+mj-ea"/>
          <a:cs typeface="Arial" pitchFamily="34" charset="0"/>
        </a:defRPr>
      </a:lvl1pPr>
      <a:lvl2pPr algn="l" rtl="0" eaLnBrk="1" fontAlgn="base" hangingPunct="1">
        <a:lnSpc>
          <a:spcPct val="90000"/>
        </a:lnSpc>
        <a:spcBef>
          <a:spcPct val="0"/>
        </a:spcBef>
        <a:spcAft>
          <a:spcPct val="0"/>
        </a:spcAft>
        <a:defRPr sz="2800" b="1">
          <a:solidFill>
            <a:srgbClr val="BDD7EE"/>
          </a:solidFill>
          <a:latin typeface="Arial" charset="0"/>
          <a:cs typeface="Arial" charset="0"/>
        </a:defRPr>
      </a:lvl2pPr>
      <a:lvl3pPr algn="l" rtl="0" eaLnBrk="1" fontAlgn="base" hangingPunct="1">
        <a:lnSpc>
          <a:spcPct val="90000"/>
        </a:lnSpc>
        <a:spcBef>
          <a:spcPct val="0"/>
        </a:spcBef>
        <a:spcAft>
          <a:spcPct val="0"/>
        </a:spcAft>
        <a:defRPr sz="2800" b="1">
          <a:solidFill>
            <a:srgbClr val="BDD7EE"/>
          </a:solidFill>
          <a:latin typeface="Arial" charset="0"/>
          <a:cs typeface="Arial" charset="0"/>
        </a:defRPr>
      </a:lvl3pPr>
      <a:lvl4pPr algn="l" rtl="0" eaLnBrk="1" fontAlgn="base" hangingPunct="1">
        <a:lnSpc>
          <a:spcPct val="90000"/>
        </a:lnSpc>
        <a:spcBef>
          <a:spcPct val="0"/>
        </a:spcBef>
        <a:spcAft>
          <a:spcPct val="0"/>
        </a:spcAft>
        <a:defRPr sz="2800" b="1">
          <a:solidFill>
            <a:srgbClr val="BDD7EE"/>
          </a:solidFill>
          <a:latin typeface="Arial" charset="0"/>
          <a:cs typeface="Arial" charset="0"/>
        </a:defRPr>
      </a:lvl4pPr>
      <a:lvl5pPr algn="l" rtl="0" eaLnBrk="1" fontAlgn="base" hangingPunct="1">
        <a:lnSpc>
          <a:spcPct val="90000"/>
        </a:lnSpc>
        <a:spcBef>
          <a:spcPct val="0"/>
        </a:spcBef>
        <a:spcAft>
          <a:spcPct val="0"/>
        </a:spcAft>
        <a:defRPr sz="2800" b="1">
          <a:solidFill>
            <a:srgbClr val="BDD7EE"/>
          </a:solidFill>
          <a:latin typeface="Arial" charset="0"/>
          <a:cs typeface="Arial" charset="0"/>
        </a:defRPr>
      </a:lvl5pPr>
      <a:lvl6pPr marL="457200" algn="l" rtl="0" eaLnBrk="1" fontAlgn="base" hangingPunct="1">
        <a:lnSpc>
          <a:spcPct val="90000"/>
        </a:lnSpc>
        <a:spcBef>
          <a:spcPct val="0"/>
        </a:spcBef>
        <a:spcAft>
          <a:spcPct val="0"/>
        </a:spcAft>
        <a:defRPr sz="2800" b="1">
          <a:solidFill>
            <a:srgbClr val="BDD7EE"/>
          </a:solidFill>
          <a:latin typeface="Arial" charset="0"/>
          <a:cs typeface="Arial" charset="0"/>
        </a:defRPr>
      </a:lvl6pPr>
      <a:lvl7pPr marL="914400" algn="l" rtl="0" eaLnBrk="1" fontAlgn="base" hangingPunct="1">
        <a:lnSpc>
          <a:spcPct val="90000"/>
        </a:lnSpc>
        <a:spcBef>
          <a:spcPct val="0"/>
        </a:spcBef>
        <a:spcAft>
          <a:spcPct val="0"/>
        </a:spcAft>
        <a:defRPr sz="2800" b="1">
          <a:solidFill>
            <a:srgbClr val="BDD7EE"/>
          </a:solidFill>
          <a:latin typeface="Arial" charset="0"/>
          <a:cs typeface="Arial" charset="0"/>
        </a:defRPr>
      </a:lvl7pPr>
      <a:lvl8pPr marL="1371600" algn="l" rtl="0" eaLnBrk="1" fontAlgn="base" hangingPunct="1">
        <a:lnSpc>
          <a:spcPct val="90000"/>
        </a:lnSpc>
        <a:spcBef>
          <a:spcPct val="0"/>
        </a:spcBef>
        <a:spcAft>
          <a:spcPct val="0"/>
        </a:spcAft>
        <a:defRPr sz="2800" b="1">
          <a:solidFill>
            <a:srgbClr val="BDD7EE"/>
          </a:solidFill>
          <a:latin typeface="Arial" charset="0"/>
          <a:cs typeface="Arial" charset="0"/>
        </a:defRPr>
      </a:lvl8pPr>
      <a:lvl9pPr marL="1828800" algn="l" rtl="0" eaLnBrk="1" fontAlgn="base" hangingPunct="1">
        <a:lnSpc>
          <a:spcPct val="90000"/>
        </a:lnSpc>
        <a:spcBef>
          <a:spcPct val="0"/>
        </a:spcBef>
        <a:spcAft>
          <a:spcPct val="0"/>
        </a:spcAft>
        <a:defRPr sz="2800" b="1">
          <a:solidFill>
            <a:srgbClr val="BDD7EE"/>
          </a:solidFill>
          <a:latin typeface="Arial" charset="0"/>
          <a:cs typeface="Arial" charset="0"/>
        </a:defRPr>
      </a:lvl9pPr>
    </p:titleStyle>
    <p:bodyStyle>
      <a:lvl1pPr marL="228600" indent="-228600" algn="l" rtl="0" eaLnBrk="1" fontAlgn="base" hangingPunct="1">
        <a:lnSpc>
          <a:spcPct val="90000"/>
        </a:lnSpc>
        <a:spcBef>
          <a:spcPts val="1000"/>
        </a:spcBef>
        <a:spcAft>
          <a:spcPct val="0"/>
        </a:spcAft>
        <a:buFont typeface="Arial" charset="0"/>
        <a:buChar char="•"/>
        <a:defRPr kern="1200">
          <a:solidFill>
            <a:schemeClr val="tx1">
              <a:lumMod val="75000"/>
              <a:lumOff val="25000"/>
            </a:schemeClr>
          </a:solidFill>
          <a:latin typeface="Arial" pitchFamily="34" charset="0"/>
          <a:ea typeface="+mn-ea"/>
          <a:cs typeface="Arial" pitchFamily="34" charset="0"/>
        </a:defRPr>
      </a:lvl1pPr>
      <a:lvl2pPr marL="685800" indent="-228600" algn="l" rtl="0" eaLnBrk="1" fontAlgn="base" hangingPunct="1">
        <a:lnSpc>
          <a:spcPct val="90000"/>
        </a:lnSpc>
        <a:spcBef>
          <a:spcPts val="500"/>
        </a:spcBef>
        <a:spcAft>
          <a:spcPct val="0"/>
        </a:spcAft>
        <a:buFont typeface="Arial" charset="0"/>
        <a:buChar char="•"/>
        <a:defRPr kern="1200">
          <a:solidFill>
            <a:schemeClr val="tx1">
              <a:lumMod val="75000"/>
              <a:lumOff val="25000"/>
            </a:schemeClr>
          </a:solidFill>
          <a:latin typeface="Arial" pitchFamily="34" charset="0"/>
          <a:ea typeface="+mn-ea"/>
          <a:cs typeface="Arial" pitchFamily="34" charset="0"/>
        </a:defRPr>
      </a:lvl2pPr>
      <a:lvl3pPr marL="1143000" indent="-228600" algn="l" rtl="0" eaLnBrk="1" fontAlgn="base" hangingPunct="1">
        <a:lnSpc>
          <a:spcPct val="90000"/>
        </a:lnSpc>
        <a:spcBef>
          <a:spcPts val="500"/>
        </a:spcBef>
        <a:spcAft>
          <a:spcPct val="0"/>
        </a:spcAft>
        <a:buFont typeface="Arial" charset="0"/>
        <a:buChar char="•"/>
        <a:defRPr kern="1200">
          <a:solidFill>
            <a:schemeClr val="tx1">
              <a:lumMod val="75000"/>
              <a:lumOff val="25000"/>
            </a:schemeClr>
          </a:solidFill>
          <a:latin typeface="Arial" pitchFamily="34" charset="0"/>
          <a:ea typeface="+mn-ea"/>
          <a:cs typeface="Arial" pitchFamily="34" charset="0"/>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lumMod val="75000"/>
              <a:lumOff val="25000"/>
            </a:schemeClr>
          </a:solidFill>
          <a:latin typeface="Arial" pitchFamily="34" charset="0"/>
          <a:ea typeface="+mn-ea"/>
          <a:cs typeface="Arial" pitchFamily="34" charset="0"/>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lumMod val="75000"/>
              <a:lumOff val="25000"/>
            </a:schemeClr>
          </a:solidFill>
          <a:latin typeface="Arial" pitchFamily="34" charset="0"/>
          <a:ea typeface="+mn-ea"/>
          <a:cs typeface="Arial"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Resim 4">
            <a:extLst>
              <a:ext uri="{FF2B5EF4-FFF2-40B4-BE49-F238E27FC236}">
                <a16:creationId xmlns:a16="http://schemas.microsoft.com/office/drawing/2014/main" id="{D5AA0D65-52E8-4B9D-BB68-EFEFB93565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sp>
        <p:nvSpPr>
          <p:cNvPr id="2" name="Unvan 1"/>
          <p:cNvSpPr>
            <a:spLocks noGrp="1"/>
          </p:cNvSpPr>
          <p:nvPr>
            <p:ph type="title"/>
          </p:nvPr>
        </p:nvSpPr>
        <p:spPr>
          <a:xfrm>
            <a:off x="620216" y="3158098"/>
            <a:ext cx="7903568" cy="943427"/>
          </a:xfrm>
        </p:spPr>
        <p:txBody>
          <a:bodyPr/>
          <a:lstStyle/>
          <a:p>
            <a:r>
              <a:rPr lang="tr-TR" sz="2200" dirty="0">
                <a:solidFill>
                  <a:srgbClr val="FF0000"/>
                </a:solidFill>
                <a:latin typeface="Times New Roman" panose="02020603050405020304" pitchFamily="18" charset="0"/>
                <a:cs typeface="Times New Roman" panose="02020603050405020304" pitchFamily="18" charset="0"/>
              </a:rPr>
              <a:t>EĞİTİMİN HER ALANINDA 3-BOYUTLU YAZICILAR</a:t>
            </a:r>
          </a:p>
        </p:txBody>
      </p:sp>
      <p:sp>
        <p:nvSpPr>
          <p:cNvPr id="4" name="9 Metin kutusu">
            <a:extLst>
              <a:ext uri="{FF2B5EF4-FFF2-40B4-BE49-F238E27FC236}">
                <a16:creationId xmlns:a16="http://schemas.microsoft.com/office/drawing/2014/main" id="{3D307DC9-FC90-44DC-B70B-E1C44585DEBB}"/>
              </a:ext>
            </a:extLst>
          </p:cNvPr>
          <p:cNvSpPr txBox="1"/>
          <p:nvPr/>
        </p:nvSpPr>
        <p:spPr>
          <a:xfrm>
            <a:off x="637084" y="5376230"/>
            <a:ext cx="6881446" cy="369332"/>
          </a:xfrm>
          <a:prstGeom prst="rect">
            <a:avLst/>
          </a:prstGeom>
          <a:noFill/>
        </p:spPr>
        <p:txBody>
          <a:bodyPr wrap="square" rtlCol="0">
            <a:spAutoFit/>
          </a:bodyPr>
          <a:lstStyle/>
          <a:p>
            <a:r>
              <a:rPr lang="tr-TR" b="1" dirty="0">
                <a:solidFill>
                  <a:schemeClr val="tx1">
                    <a:lumMod val="65000"/>
                    <a:lumOff val="35000"/>
                  </a:schemeClr>
                </a:solidFill>
                <a:latin typeface="Arial" pitchFamily="34" charset="0"/>
                <a:cs typeface="Arial" pitchFamily="34" charset="0"/>
              </a:rPr>
              <a:t>Proje Sorumlusu: Dr. </a:t>
            </a:r>
            <a:r>
              <a:rPr lang="tr-TR" b="1" dirty="0" err="1">
                <a:solidFill>
                  <a:schemeClr val="tx1">
                    <a:lumMod val="65000"/>
                    <a:lumOff val="35000"/>
                  </a:schemeClr>
                </a:solidFill>
                <a:latin typeface="Arial" pitchFamily="34" charset="0"/>
                <a:cs typeface="Arial" pitchFamily="34" charset="0"/>
              </a:rPr>
              <a:t>Öğr</a:t>
            </a:r>
            <a:r>
              <a:rPr lang="tr-TR" b="1" dirty="0">
                <a:solidFill>
                  <a:schemeClr val="tx1">
                    <a:lumMod val="65000"/>
                    <a:lumOff val="35000"/>
                  </a:schemeClr>
                </a:solidFill>
                <a:latin typeface="Arial" pitchFamily="34" charset="0"/>
                <a:cs typeface="Arial" pitchFamily="34" charset="0"/>
              </a:rPr>
              <a:t>. Üyesi Ayşegül ASLAN</a:t>
            </a:r>
          </a:p>
        </p:txBody>
      </p:sp>
    </p:spTree>
    <p:extLst>
      <p:ext uri="{BB962C8B-B14F-4D97-AF65-F5344CB8AC3E}">
        <p14:creationId xmlns:p14="http://schemas.microsoft.com/office/powerpoint/2010/main" val="3382652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6C2B7866-761E-4A13-B67C-2039553CFDE6}"/>
              </a:ext>
            </a:extLst>
          </p:cNvPr>
          <p:cNvSpPr>
            <a:spLocks noGrp="1"/>
          </p:cNvSpPr>
          <p:nvPr>
            <p:ph idx="1"/>
          </p:nvPr>
        </p:nvSpPr>
        <p:spPr/>
        <p:txBody>
          <a:bodyPr/>
          <a:lstStyle/>
          <a:p>
            <a:endParaRPr lang="tr-TR"/>
          </a:p>
        </p:txBody>
      </p:sp>
      <p:sp>
        <p:nvSpPr>
          <p:cNvPr id="3" name="Başlık 2">
            <a:extLst>
              <a:ext uri="{FF2B5EF4-FFF2-40B4-BE49-F238E27FC236}">
                <a16:creationId xmlns:a16="http://schemas.microsoft.com/office/drawing/2014/main" id="{F30B8655-1B41-4E97-ACB2-4F94681673ED}"/>
              </a:ext>
            </a:extLst>
          </p:cNvPr>
          <p:cNvSpPr>
            <a:spLocks noGrp="1"/>
          </p:cNvSpPr>
          <p:nvPr>
            <p:ph type="title"/>
          </p:nvPr>
        </p:nvSpPr>
        <p:spPr/>
        <p:txBody>
          <a:bodyPr/>
          <a:lstStyle/>
          <a:p>
            <a:endParaRPr lang="tr-TR"/>
          </a:p>
        </p:txBody>
      </p:sp>
      <p:pic>
        <p:nvPicPr>
          <p:cNvPr id="4" name="İçerik Yer Tutucusu 4">
            <a:extLst>
              <a:ext uri="{FF2B5EF4-FFF2-40B4-BE49-F238E27FC236}">
                <a16:creationId xmlns:a16="http://schemas.microsoft.com/office/drawing/2014/main" id="{16E285BD-752A-40C7-83AF-895840EDE8D3}"/>
              </a:ext>
            </a:extLst>
          </p:cNvPr>
          <p:cNvPicPr>
            <a:picLocks noChangeAspect="1"/>
          </p:cNvPicPr>
          <p:nvPr/>
        </p:nvPicPr>
        <p:blipFill>
          <a:blip r:embed="rId2"/>
          <a:stretch>
            <a:fillRect/>
          </a:stretch>
        </p:blipFill>
        <p:spPr bwMode="auto">
          <a:xfrm>
            <a:off x="1031777" y="171908"/>
            <a:ext cx="7080445" cy="5863131"/>
          </a:xfrm>
          <a:prstGeom prst="rect">
            <a:avLst/>
          </a:prstGeom>
          <a:noFill/>
          <a:ln w="9525">
            <a:noFill/>
            <a:miter lim="800000"/>
            <a:headEnd/>
            <a:tailEnd/>
          </a:ln>
        </p:spPr>
      </p:pic>
    </p:spTree>
    <p:extLst>
      <p:ext uri="{BB962C8B-B14F-4D97-AF65-F5344CB8AC3E}">
        <p14:creationId xmlns:p14="http://schemas.microsoft.com/office/powerpoint/2010/main" val="32439540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A7321DF2-F29B-46D1-BBAC-44B48F492455}"/>
              </a:ext>
            </a:extLst>
          </p:cNvPr>
          <p:cNvSpPr>
            <a:spLocks noGrp="1"/>
          </p:cNvSpPr>
          <p:nvPr>
            <p:ph idx="1"/>
          </p:nvPr>
        </p:nvSpPr>
        <p:spPr>
          <a:xfrm>
            <a:off x="628650" y="1871003"/>
            <a:ext cx="7886700" cy="4305963"/>
          </a:xfrm>
        </p:spPr>
        <p:txBody>
          <a:bodyPr>
            <a:normAutofit fontScale="92500" lnSpcReduction="10000"/>
          </a:bodyPr>
          <a:lstStyle/>
          <a:p>
            <a:pPr>
              <a:lnSpc>
                <a:spcPct val="160000"/>
              </a:lnSpc>
            </a:pPr>
            <a:r>
              <a:rPr lang="tr-TR" dirty="0">
                <a:solidFill>
                  <a:srgbClr val="FF0000"/>
                </a:solidFill>
                <a:latin typeface="Times New Roman" panose="02020603050405020304" pitchFamily="18" charset="0"/>
                <a:cs typeface="Times New Roman" panose="02020603050405020304" pitchFamily="18" charset="0"/>
              </a:rPr>
              <a:t>Çalışmanın Örneklemi:</a:t>
            </a:r>
          </a:p>
          <a:p>
            <a:pPr marL="0" indent="0">
              <a:lnSpc>
                <a:spcPct val="160000"/>
              </a:lnSpc>
              <a:buNone/>
            </a:pPr>
            <a:r>
              <a:rPr lang="tr-TR" dirty="0">
                <a:solidFill>
                  <a:schemeClr val="tx1"/>
                </a:solidFill>
                <a:latin typeface="Times New Roman" panose="02020603050405020304" pitchFamily="18" charset="0"/>
                <a:cs typeface="Times New Roman" panose="02020603050405020304" pitchFamily="18" charset="0"/>
              </a:rPr>
              <a:t>    Literatür taraması</a:t>
            </a:r>
          </a:p>
          <a:p>
            <a:pPr>
              <a:lnSpc>
                <a:spcPct val="160000"/>
              </a:lnSpc>
            </a:pPr>
            <a:r>
              <a:rPr lang="tr-TR" dirty="0">
                <a:solidFill>
                  <a:srgbClr val="FF0000"/>
                </a:solidFill>
                <a:latin typeface="Times New Roman" panose="02020603050405020304" pitchFamily="18" charset="0"/>
                <a:cs typeface="Times New Roman" panose="02020603050405020304" pitchFamily="18" charset="0"/>
              </a:rPr>
              <a:t>Çalışmanın Amacı:</a:t>
            </a:r>
          </a:p>
          <a:p>
            <a:pPr marL="0" indent="0">
              <a:lnSpc>
                <a:spcPct val="160000"/>
              </a:lnSpc>
              <a:buNone/>
            </a:pPr>
            <a:r>
              <a:rPr lang="tr-TR" sz="1800" dirty="0">
                <a:solidFill>
                  <a:schemeClr val="tx1"/>
                </a:solidFill>
                <a:effectLst/>
                <a:latin typeface="Times New Roman" panose="02020603050405020304" pitchFamily="18" charset="0"/>
                <a:ea typeface="Calibri" panose="020F0502020204030204" pitchFamily="34" charset="0"/>
              </a:rPr>
              <a:t>    3B baskı malzemeleri ve tıp eğitiminde kullanımları: mevcut teknoloji ve gelecek için trendlerin gözden geçirilmesi amaçlanmıştır</a:t>
            </a:r>
            <a:r>
              <a:rPr lang="tr-TR" sz="1800" dirty="0">
                <a:effectLst/>
                <a:latin typeface="Times New Roman" panose="02020603050405020304" pitchFamily="18" charset="0"/>
                <a:ea typeface="Calibri" panose="020F0502020204030204" pitchFamily="34" charset="0"/>
              </a:rPr>
              <a:t>.</a:t>
            </a:r>
            <a:endParaRPr lang="tr-TR" dirty="0">
              <a:solidFill>
                <a:srgbClr val="FF0000"/>
              </a:solidFill>
              <a:latin typeface="Times New Roman" panose="02020603050405020304" pitchFamily="18" charset="0"/>
              <a:cs typeface="Times New Roman" panose="02020603050405020304" pitchFamily="18" charset="0"/>
            </a:endParaRPr>
          </a:p>
          <a:p>
            <a:pPr>
              <a:lnSpc>
                <a:spcPct val="160000"/>
              </a:lnSpc>
            </a:pPr>
            <a:r>
              <a:rPr lang="tr-TR" dirty="0">
                <a:solidFill>
                  <a:srgbClr val="FF0000"/>
                </a:solidFill>
                <a:latin typeface="Times New Roman" panose="02020603050405020304" pitchFamily="18" charset="0"/>
                <a:cs typeface="Times New Roman" panose="02020603050405020304" pitchFamily="18" charset="0"/>
              </a:rPr>
              <a:t>Çalışmanın Sonucu</a:t>
            </a:r>
            <a:r>
              <a:rPr lang="tr-TR" dirty="0">
                <a:solidFill>
                  <a:srgbClr val="FF0000"/>
                </a:solidFill>
              </a:rPr>
              <a:t>:</a:t>
            </a:r>
          </a:p>
          <a:p>
            <a:pPr marL="0" indent="0">
              <a:lnSpc>
                <a:spcPct val="160000"/>
              </a:lnSpc>
              <a:buNone/>
            </a:pPr>
            <a:r>
              <a:rPr lang="tr-TR" sz="1800" dirty="0">
                <a:solidFill>
                  <a:schemeClr val="tx1"/>
                </a:solidFill>
                <a:effectLst/>
                <a:latin typeface="Times New Roman" panose="02020603050405020304" pitchFamily="18" charset="0"/>
                <a:ea typeface="Calibri" panose="020F0502020204030204" pitchFamily="34" charset="0"/>
              </a:rPr>
              <a:t>    3B baskı, herkesin erişebileceği bir potansiyele sahip çekici, güçlü ve çok yönlü bir teknolojidir. 3B baskı ameliyat eğitimi için gerekli olan fiziksel etkileşimin ve motor becerileri kazanmanın anahtarı olduğunu kanıtlamıştır</a:t>
            </a:r>
            <a:r>
              <a:rPr lang="tr-TR" sz="1800" dirty="0">
                <a:effectLst/>
                <a:latin typeface="Times New Roman" panose="02020603050405020304" pitchFamily="18" charset="0"/>
                <a:ea typeface="Calibri" panose="020F0502020204030204" pitchFamily="34" charset="0"/>
              </a:rPr>
              <a:t>.</a:t>
            </a:r>
            <a:endParaRPr lang="tr-TR" dirty="0"/>
          </a:p>
          <a:p>
            <a:pPr>
              <a:lnSpc>
                <a:spcPct val="150000"/>
              </a:lnSpc>
            </a:pPr>
            <a:endParaRPr lang="tr-TR" dirty="0"/>
          </a:p>
        </p:txBody>
      </p:sp>
      <p:sp>
        <p:nvSpPr>
          <p:cNvPr id="3" name="Başlık 2">
            <a:extLst>
              <a:ext uri="{FF2B5EF4-FFF2-40B4-BE49-F238E27FC236}">
                <a16:creationId xmlns:a16="http://schemas.microsoft.com/office/drawing/2014/main" id="{BCC35FF8-D393-4828-9692-F2BB3F5C66D9}"/>
              </a:ext>
            </a:extLst>
          </p:cNvPr>
          <p:cNvSpPr>
            <a:spLocks noGrp="1"/>
          </p:cNvSpPr>
          <p:nvPr>
            <p:ph type="title"/>
          </p:nvPr>
        </p:nvSpPr>
        <p:spPr>
          <a:xfrm>
            <a:off x="168812" y="365125"/>
            <a:ext cx="8975188" cy="1322998"/>
          </a:xfrm>
        </p:spPr>
        <p:txBody>
          <a:bodyPr>
            <a:normAutofit fontScale="90000"/>
          </a:bodyPr>
          <a:lstStyle/>
          <a:p>
            <a:pPr>
              <a:lnSpc>
                <a:spcPct val="150000"/>
              </a:lnSpc>
            </a:pPr>
            <a:r>
              <a:rPr lang="en-US" sz="2000" b="0" i="0" dirty="0">
                <a:solidFill>
                  <a:srgbClr val="FF0000"/>
                </a:solidFill>
                <a:effectLst/>
                <a:latin typeface="Times New Roman" panose="02020603050405020304" pitchFamily="18" charset="0"/>
                <a:cs typeface="Times New Roman" panose="02020603050405020304" pitchFamily="18" charset="0"/>
              </a:rPr>
              <a:t>3D printing materials and their use in medical education: a review of current technology and trends for the future</a:t>
            </a:r>
            <a:br>
              <a:rPr lang="en-US" sz="2000" b="0" i="0" dirty="0">
                <a:solidFill>
                  <a:srgbClr val="FF0000"/>
                </a:solidFill>
                <a:effectLst/>
                <a:latin typeface="Times New Roman" panose="02020603050405020304" pitchFamily="18" charset="0"/>
                <a:cs typeface="Times New Roman" panose="02020603050405020304" pitchFamily="18" charset="0"/>
              </a:rPr>
            </a:br>
            <a:r>
              <a:rPr lang="tr-TR" sz="2000" b="0" i="0" dirty="0">
                <a:solidFill>
                  <a:srgbClr val="FF0000"/>
                </a:solidFill>
                <a:effectLst/>
                <a:latin typeface="Times New Roman" panose="02020603050405020304" pitchFamily="18" charset="0"/>
                <a:cs typeface="Times New Roman" panose="02020603050405020304" pitchFamily="18" charset="0"/>
              </a:rPr>
              <a:t>3D baskı malzemeleri ve tıp eğitiminde kullanımları: mevcut teknoloji ve gelecek için trendlerin gözden geçirilmesi</a:t>
            </a:r>
            <a:br>
              <a:rPr lang="tr-TR" sz="1800" b="0" i="0" dirty="0">
                <a:solidFill>
                  <a:srgbClr val="000000"/>
                </a:solidFill>
                <a:effectLst/>
                <a:latin typeface="Cambria" panose="02040503050406030204" pitchFamily="18" charset="0"/>
              </a:rPr>
            </a:br>
            <a:endParaRPr lang="tr-TR" dirty="0"/>
          </a:p>
        </p:txBody>
      </p:sp>
    </p:spTree>
    <p:extLst>
      <p:ext uri="{BB962C8B-B14F-4D97-AF65-F5344CB8AC3E}">
        <p14:creationId xmlns:p14="http://schemas.microsoft.com/office/powerpoint/2010/main" val="963277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2">
            <a:extLst>
              <a:ext uri="{FF2B5EF4-FFF2-40B4-BE49-F238E27FC236}">
                <a16:creationId xmlns:a16="http://schemas.microsoft.com/office/drawing/2014/main" id="{5D8E2BDA-8C94-9FC1-2ED4-3654AF20A0E2}"/>
              </a:ext>
            </a:extLst>
          </p:cNvPr>
          <p:cNvSpPr>
            <a:spLocks noGrp="1"/>
          </p:cNvSpPr>
          <p:nvPr>
            <p:ph type="title"/>
          </p:nvPr>
        </p:nvSpPr>
        <p:spPr>
          <a:xfrm>
            <a:off x="628650" y="365125"/>
            <a:ext cx="7886700" cy="935038"/>
          </a:xfrm>
        </p:spPr>
        <p:txBody>
          <a:bodyPr/>
          <a:lstStyle/>
          <a:p>
            <a:endParaRPr lang="en-US"/>
          </a:p>
        </p:txBody>
      </p:sp>
      <p:pic>
        <p:nvPicPr>
          <p:cNvPr id="7" name="Resim 6">
            <a:extLst>
              <a:ext uri="{FF2B5EF4-FFF2-40B4-BE49-F238E27FC236}">
                <a16:creationId xmlns:a16="http://schemas.microsoft.com/office/drawing/2014/main" id="{CD5E0B98-9512-4EE1-B32A-EFC04A33F856}"/>
              </a:ext>
            </a:extLst>
          </p:cNvPr>
          <p:cNvPicPr>
            <a:picLocks noChangeAspect="1"/>
          </p:cNvPicPr>
          <p:nvPr/>
        </p:nvPicPr>
        <p:blipFill>
          <a:blip r:embed="rId2"/>
          <a:stretch>
            <a:fillRect/>
          </a:stretch>
        </p:blipFill>
        <p:spPr>
          <a:xfrm>
            <a:off x="628650" y="365124"/>
            <a:ext cx="7886700" cy="5811841"/>
          </a:xfrm>
          <a:prstGeom prst="rect">
            <a:avLst/>
          </a:prstGeom>
        </p:spPr>
      </p:pic>
      <p:sp>
        <p:nvSpPr>
          <p:cNvPr id="6" name="İçerik Yer Tutucusu 5">
            <a:extLst>
              <a:ext uri="{FF2B5EF4-FFF2-40B4-BE49-F238E27FC236}">
                <a16:creationId xmlns:a16="http://schemas.microsoft.com/office/drawing/2014/main" id="{7CC8ACEB-0498-4766-8758-9C07CCC39983}"/>
              </a:ext>
            </a:extLst>
          </p:cNvPr>
          <p:cNvSpPr>
            <a:spLocks noGrp="1"/>
          </p:cNvSpPr>
          <p:nvPr>
            <p:ph idx="1"/>
          </p:nvPr>
        </p:nvSpPr>
        <p:spPr/>
        <p:txBody>
          <a:bodyPr/>
          <a:lstStyle/>
          <a:p>
            <a:endParaRPr lang="tr-TR" dirty="0"/>
          </a:p>
        </p:txBody>
      </p:sp>
    </p:spTree>
    <p:extLst>
      <p:ext uri="{BB962C8B-B14F-4D97-AF65-F5344CB8AC3E}">
        <p14:creationId xmlns:p14="http://schemas.microsoft.com/office/powerpoint/2010/main" val="31948574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58AC36CE-DCEC-4D4E-A163-6458323BB989}"/>
              </a:ext>
            </a:extLst>
          </p:cNvPr>
          <p:cNvSpPr>
            <a:spLocks noGrp="1"/>
          </p:cNvSpPr>
          <p:nvPr>
            <p:ph idx="1"/>
          </p:nvPr>
        </p:nvSpPr>
        <p:spPr/>
        <p:txBody>
          <a:bodyPr>
            <a:normAutofit fontScale="92500"/>
          </a:bodyPr>
          <a:lstStyle/>
          <a:p>
            <a:pPr>
              <a:lnSpc>
                <a:spcPct val="150000"/>
              </a:lnSpc>
            </a:pPr>
            <a:r>
              <a:rPr lang="tr-TR" dirty="0">
                <a:solidFill>
                  <a:srgbClr val="FF0000"/>
                </a:solidFill>
                <a:latin typeface="Times New Roman" panose="02020603050405020304" pitchFamily="18" charset="0"/>
                <a:cs typeface="Times New Roman" panose="02020603050405020304" pitchFamily="18" charset="0"/>
              </a:rPr>
              <a:t>Çalışmanın Örneklemi:</a:t>
            </a:r>
          </a:p>
          <a:p>
            <a:pPr marL="0" indent="0">
              <a:lnSpc>
                <a:spcPct val="150000"/>
              </a:lnSpc>
              <a:buNone/>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Lisans diş hekimliği öğrencileri 3 ve 4. Sınıflar</a:t>
            </a:r>
            <a:endParaRPr lang="tr-TR" dirty="0">
              <a:solidFill>
                <a:srgbClr val="FF0000"/>
              </a:solidFill>
              <a:latin typeface="Times New Roman" panose="02020603050405020304" pitchFamily="18" charset="0"/>
              <a:cs typeface="Times New Roman" panose="02020603050405020304" pitchFamily="18" charset="0"/>
            </a:endParaRPr>
          </a:p>
          <a:p>
            <a:pPr>
              <a:lnSpc>
                <a:spcPct val="150000"/>
              </a:lnSpc>
            </a:pPr>
            <a:r>
              <a:rPr lang="tr-TR" dirty="0">
                <a:solidFill>
                  <a:srgbClr val="FF0000"/>
                </a:solidFill>
                <a:latin typeface="Times New Roman" panose="02020603050405020304" pitchFamily="18" charset="0"/>
                <a:cs typeface="Times New Roman" panose="02020603050405020304" pitchFamily="18" charset="0"/>
              </a:rPr>
              <a:t>Çalışmanın Amacı:</a:t>
            </a:r>
          </a:p>
          <a:p>
            <a:pPr marL="0" indent="0" algn="just">
              <a:lnSpc>
                <a:spcPct val="150000"/>
              </a:lnSpc>
              <a:buNone/>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3B yazıcı teknolojisi kullanılarak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endodontik</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eğitim için yapay diş üretmenin fizibilitesini değerlendirmek, baskı işleminin doğruluğunu analiz etmek ve eğitim sırasında kullanıldığında öğrenciler tarafından dişlerin değerlendirilmesi amaçlanmıştır.</a:t>
            </a:r>
            <a:endParaRPr lang="tr-TR" dirty="0">
              <a:solidFill>
                <a:srgbClr val="FF0000"/>
              </a:solidFill>
              <a:latin typeface="Times New Roman" panose="02020603050405020304" pitchFamily="18" charset="0"/>
              <a:cs typeface="Times New Roman" panose="02020603050405020304" pitchFamily="18" charset="0"/>
            </a:endParaRPr>
          </a:p>
          <a:p>
            <a:pPr>
              <a:lnSpc>
                <a:spcPct val="150000"/>
              </a:lnSpc>
            </a:pPr>
            <a:r>
              <a:rPr lang="tr-TR" dirty="0">
                <a:solidFill>
                  <a:srgbClr val="FF0000"/>
                </a:solidFill>
                <a:latin typeface="Times New Roman" panose="02020603050405020304" pitchFamily="18" charset="0"/>
                <a:cs typeface="Times New Roman" panose="02020603050405020304" pitchFamily="18" charset="0"/>
              </a:rPr>
              <a:t>Çalışmanın Sonucu:</a:t>
            </a:r>
          </a:p>
          <a:p>
            <a:pPr marL="0" indent="0">
              <a:lnSpc>
                <a:spcPct val="150000"/>
              </a:lnSpc>
              <a:buNone/>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Yazdırma sürecinin doğruluğu, </a:t>
            </a:r>
            <a:r>
              <a:rPr lang="tr-TR" sz="1800" dirty="0" err="1">
                <a:effectLst/>
                <a:latin typeface="Times New Roman" panose="02020603050405020304" pitchFamily="18" charset="0"/>
                <a:ea typeface="Calibri" panose="020F0502020204030204" pitchFamily="34" charset="0"/>
                <a:cs typeface="Times New Roman" panose="02020603050405020304" pitchFamily="18" charset="0"/>
              </a:rPr>
              <a:t>endodontik</a:t>
            </a: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eğitim için diş kopyaları üretmek için uygundur. Lisans öğrencisi bu kopyaların mevcudiyetini ve standardizasyon nedeniyle eğitimde sağladıkları katkıları sevdiklerini belirtti.</a:t>
            </a:r>
            <a:endParaRPr lang="tr-TR" dirty="0">
              <a:solidFill>
                <a:srgbClr val="FF0000"/>
              </a:solidFill>
              <a:latin typeface="Times New Roman" panose="02020603050405020304" pitchFamily="18" charset="0"/>
              <a:cs typeface="Times New Roman" panose="02020603050405020304" pitchFamily="18" charset="0"/>
            </a:endParaRPr>
          </a:p>
        </p:txBody>
      </p:sp>
      <p:sp>
        <p:nvSpPr>
          <p:cNvPr id="3" name="Başlık 2">
            <a:extLst>
              <a:ext uri="{FF2B5EF4-FFF2-40B4-BE49-F238E27FC236}">
                <a16:creationId xmlns:a16="http://schemas.microsoft.com/office/drawing/2014/main" id="{A5FEF266-A12E-4483-A9AA-E4986B2DF02E}"/>
              </a:ext>
            </a:extLst>
          </p:cNvPr>
          <p:cNvSpPr>
            <a:spLocks noGrp="1"/>
          </p:cNvSpPr>
          <p:nvPr>
            <p:ph type="title"/>
          </p:nvPr>
        </p:nvSpPr>
        <p:spPr/>
        <p:txBody>
          <a:bodyPr>
            <a:normAutofit fontScale="90000"/>
          </a:bodyPr>
          <a:lstStyle/>
          <a:p>
            <a:pPr>
              <a:lnSpc>
                <a:spcPct val="150000"/>
              </a:lnSpc>
            </a:pPr>
            <a:r>
              <a:rPr lang="en-US" b="1" i="0" dirty="0">
                <a:solidFill>
                  <a:srgbClr val="FF0000"/>
                </a:solidFill>
                <a:effectLst/>
                <a:latin typeface="Times New Roman" panose="02020603050405020304" pitchFamily="18" charset="0"/>
                <a:cs typeface="Times New Roman" panose="02020603050405020304" pitchFamily="18" charset="0"/>
              </a:rPr>
              <a:t>3D printed replicas for endodontic education</a:t>
            </a:r>
            <a:br>
              <a:rPr lang="en-US" b="1" i="0" dirty="0">
                <a:solidFill>
                  <a:srgbClr val="FF0000"/>
                </a:solidFill>
                <a:effectLst/>
                <a:latin typeface="Times New Roman" panose="02020603050405020304" pitchFamily="18" charset="0"/>
                <a:cs typeface="Times New Roman" panose="02020603050405020304" pitchFamily="18" charset="0"/>
              </a:rPr>
            </a:br>
            <a:r>
              <a:rPr lang="tr-TR" b="1" i="0" dirty="0" err="1">
                <a:solidFill>
                  <a:srgbClr val="FF0000"/>
                </a:solidFill>
                <a:effectLst/>
                <a:latin typeface="Times New Roman" panose="02020603050405020304" pitchFamily="18" charset="0"/>
                <a:cs typeface="Times New Roman" panose="02020603050405020304" pitchFamily="18" charset="0"/>
              </a:rPr>
              <a:t>Endodontik</a:t>
            </a:r>
            <a:r>
              <a:rPr lang="tr-TR" b="1" i="0" dirty="0">
                <a:solidFill>
                  <a:srgbClr val="FF0000"/>
                </a:solidFill>
                <a:effectLst/>
                <a:latin typeface="Times New Roman" panose="02020603050405020304" pitchFamily="18" charset="0"/>
                <a:cs typeface="Times New Roman" panose="02020603050405020304" pitchFamily="18" charset="0"/>
              </a:rPr>
              <a:t> eğitim için 3D baskılı kopyalar</a:t>
            </a:r>
            <a:endParaRPr lang="tr-TR"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4198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endParaRPr lang="tr-TR"/>
          </a:p>
        </p:txBody>
      </p:sp>
      <p:pic>
        <p:nvPicPr>
          <p:cNvPr id="7" name="Resim 6" descr="iç mekan içeren bir resim&#10;&#10;Açıklama otomatik olarak oluşturuldu">
            <a:extLst>
              <a:ext uri="{FF2B5EF4-FFF2-40B4-BE49-F238E27FC236}">
                <a16:creationId xmlns:a16="http://schemas.microsoft.com/office/drawing/2014/main" id="{B00118BD-E4FE-43D7-88A4-8439566A3616}"/>
              </a:ext>
            </a:extLst>
          </p:cNvPr>
          <p:cNvPicPr>
            <a:picLocks noChangeAspect="1"/>
          </p:cNvPicPr>
          <p:nvPr/>
        </p:nvPicPr>
        <p:blipFill>
          <a:blip r:embed="rId2"/>
          <a:stretch>
            <a:fillRect/>
          </a:stretch>
        </p:blipFill>
        <p:spPr>
          <a:xfrm>
            <a:off x="3785296" y="-15159"/>
            <a:ext cx="5358704" cy="3346414"/>
          </a:xfrm>
          <a:prstGeom prst="rect">
            <a:avLst/>
          </a:prstGeom>
        </p:spPr>
      </p:pic>
      <p:pic>
        <p:nvPicPr>
          <p:cNvPr id="4" name="Resim 3" descr="iç mekan, duvar içeren bir resim&#10;&#10;Açıklama otomatik olarak oluşturuldu">
            <a:extLst>
              <a:ext uri="{FF2B5EF4-FFF2-40B4-BE49-F238E27FC236}">
                <a16:creationId xmlns:a16="http://schemas.microsoft.com/office/drawing/2014/main" id="{F014F006-3D16-423C-8F78-6AB5269D502A}"/>
              </a:ext>
            </a:extLst>
          </p:cNvPr>
          <p:cNvPicPr>
            <a:picLocks noChangeAspect="1"/>
          </p:cNvPicPr>
          <p:nvPr/>
        </p:nvPicPr>
        <p:blipFill>
          <a:blip r:embed="rId3"/>
          <a:stretch>
            <a:fillRect/>
          </a:stretch>
        </p:blipFill>
        <p:spPr>
          <a:xfrm>
            <a:off x="0" y="3331255"/>
            <a:ext cx="5584874" cy="3526745"/>
          </a:xfrm>
          <a:prstGeom prst="rect">
            <a:avLst/>
          </a:prstGeom>
        </p:spPr>
      </p:pic>
    </p:spTree>
    <p:extLst>
      <p:ext uri="{BB962C8B-B14F-4D97-AF65-F5344CB8AC3E}">
        <p14:creationId xmlns:p14="http://schemas.microsoft.com/office/powerpoint/2010/main" val="7942677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D2220D5B-35EB-4084-A9E1-B204326AF0BE}"/>
              </a:ext>
            </a:extLst>
          </p:cNvPr>
          <p:cNvSpPr>
            <a:spLocks noGrp="1"/>
          </p:cNvSpPr>
          <p:nvPr>
            <p:ph idx="1"/>
          </p:nvPr>
        </p:nvSpPr>
        <p:spPr/>
        <p:txBody>
          <a:bodyPr>
            <a:normAutofit lnSpcReduction="10000"/>
          </a:bodyPr>
          <a:lstStyle/>
          <a:p>
            <a:pPr>
              <a:lnSpc>
                <a:spcPct val="150000"/>
              </a:lnSpc>
            </a:pPr>
            <a:r>
              <a:rPr lang="tr-TR" dirty="0">
                <a:solidFill>
                  <a:srgbClr val="FF0000"/>
                </a:solidFill>
                <a:latin typeface="Times New Roman" panose="02020603050405020304" pitchFamily="18" charset="0"/>
                <a:cs typeface="Times New Roman" panose="02020603050405020304" pitchFamily="18" charset="0"/>
              </a:rPr>
              <a:t>Çalışmanın Örneklemi:</a:t>
            </a:r>
          </a:p>
          <a:p>
            <a:pPr marL="0" indent="0">
              <a:lnSpc>
                <a:spcPct val="150000"/>
              </a:lnSpc>
              <a:buNone/>
            </a:pPr>
            <a:r>
              <a:rPr lang="tr-TR" dirty="0">
                <a:solidFill>
                  <a:schemeClr val="tx1"/>
                </a:solidFill>
                <a:latin typeface="Times New Roman" panose="02020603050405020304" pitchFamily="18" charset="0"/>
                <a:cs typeface="Times New Roman" panose="02020603050405020304" pitchFamily="18" charset="0"/>
              </a:rPr>
              <a:t>    Literatür taraması</a:t>
            </a:r>
          </a:p>
          <a:p>
            <a:pPr>
              <a:lnSpc>
                <a:spcPct val="150000"/>
              </a:lnSpc>
            </a:pPr>
            <a:r>
              <a:rPr lang="tr-TR" dirty="0">
                <a:solidFill>
                  <a:srgbClr val="FF0000"/>
                </a:solidFill>
                <a:latin typeface="Times New Roman" panose="02020603050405020304" pitchFamily="18" charset="0"/>
                <a:cs typeface="Times New Roman" panose="02020603050405020304" pitchFamily="18" charset="0"/>
              </a:rPr>
              <a:t>Çalışmanın Amacı:</a:t>
            </a:r>
          </a:p>
          <a:p>
            <a:pPr marL="0" indent="0" algn="just">
              <a:lnSpc>
                <a:spcPct val="150000"/>
              </a:lnSpc>
              <a:buNone/>
            </a:pPr>
            <a:r>
              <a:rPr lang="tr-TR" sz="1800" dirty="0">
                <a:effectLst/>
                <a:latin typeface="Times New Roman" panose="02020603050405020304" pitchFamily="18" charset="0"/>
                <a:ea typeface="Calibri" panose="020F0502020204030204" pitchFamily="34" charset="0"/>
              </a:rPr>
              <a:t>    3B yazdırma teknolojilerinin sağlık alanında kullanımını tanıtmak, hemşirelik mesleğinde kullanım ilişkisini açıklamak ve ülkemizde ve dünyada nasıl kullanıldığını incelemektir.</a:t>
            </a:r>
            <a:endParaRPr lang="tr-TR" dirty="0">
              <a:solidFill>
                <a:srgbClr val="FF0000"/>
              </a:solidFill>
              <a:latin typeface="Times New Roman" panose="02020603050405020304" pitchFamily="18" charset="0"/>
              <a:cs typeface="Times New Roman" panose="02020603050405020304" pitchFamily="18" charset="0"/>
            </a:endParaRPr>
          </a:p>
          <a:p>
            <a:pPr>
              <a:lnSpc>
                <a:spcPct val="150000"/>
              </a:lnSpc>
            </a:pPr>
            <a:r>
              <a:rPr lang="tr-TR" dirty="0">
                <a:solidFill>
                  <a:srgbClr val="FF0000"/>
                </a:solidFill>
                <a:latin typeface="Times New Roman" panose="02020603050405020304" pitchFamily="18" charset="0"/>
                <a:cs typeface="Times New Roman" panose="02020603050405020304" pitchFamily="18" charset="0"/>
              </a:rPr>
              <a:t>Çalışmanın Sonucu:</a:t>
            </a:r>
          </a:p>
          <a:p>
            <a:pPr marL="0" indent="0" algn="just">
              <a:lnSpc>
                <a:spcPct val="150000"/>
              </a:lnSpc>
              <a:buNone/>
            </a:pPr>
            <a:r>
              <a:rPr lang="tr-TR" sz="1800" dirty="0">
                <a:effectLst/>
                <a:latin typeface="Times New Roman" panose="02020603050405020304" pitchFamily="18" charset="0"/>
                <a:ea typeface="Calibri" panose="020F0502020204030204" pitchFamily="34" charset="0"/>
              </a:rPr>
              <a:t>    3B yazdırma teknolojilerinin sağlık alanında kullanımını tanıtmak, hemşirelik mesleğinde kullanım ilişkisini açıklamak ve ülkemizde ve dünyada nasıl kullanıldığını incelemektir.</a:t>
            </a:r>
            <a:endParaRPr lang="tr-TR" dirty="0">
              <a:solidFill>
                <a:srgbClr val="FF0000"/>
              </a:solidFill>
              <a:latin typeface="Times New Roman" panose="02020603050405020304" pitchFamily="18" charset="0"/>
              <a:cs typeface="Times New Roman" panose="02020603050405020304" pitchFamily="18" charset="0"/>
            </a:endParaRPr>
          </a:p>
        </p:txBody>
      </p:sp>
      <p:sp>
        <p:nvSpPr>
          <p:cNvPr id="3" name="Başlık 2">
            <a:extLst>
              <a:ext uri="{FF2B5EF4-FFF2-40B4-BE49-F238E27FC236}">
                <a16:creationId xmlns:a16="http://schemas.microsoft.com/office/drawing/2014/main" id="{53965A7B-540F-4F0C-B3BD-AEB359FAD7AE}"/>
              </a:ext>
            </a:extLst>
          </p:cNvPr>
          <p:cNvSpPr>
            <a:spLocks noGrp="1"/>
          </p:cNvSpPr>
          <p:nvPr>
            <p:ph type="title"/>
          </p:nvPr>
        </p:nvSpPr>
        <p:spPr>
          <a:xfrm>
            <a:off x="628650" y="365125"/>
            <a:ext cx="8219928" cy="935038"/>
          </a:xfrm>
        </p:spPr>
        <p:txBody>
          <a:bodyPr>
            <a:normAutofit fontScale="90000"/>
          </a:bodyPr>
          <a:lstStyle/>
          <a:p>
            <a:r>
              <a:rPr lang="tr-TR" b="0" i="0" dirty="0">
                <a:solidFill>
                  <a:srgbClr val="FF0000"/>
                </a:solidFill>
                <a:effectLst/>
                <a:latin typeface="Times New Roman" panose="02020603050405020304" pitchFamily="18" charset="0"/>
                <a:cs typeface="Times New Roman" panose="02020603050405020304" pitchFamily="18" charset="0"/>
              </a:rPr>
              <a:t>SAĞLIKTA GELİŞEN TEKNOLOJİ: ÜÇ BOYUTLU YAZICILAR</a:t>
            </a:r>
            <a:br>
              <a:rPr lang="tr-TR" b="0" i="0" dirty="0">
                <a:solidFill>
                  <a:srgbClr val="FF0000"/>
                </a:solidFill>
                <a:effectLst/>
                <a:latin typeface="Poppins" panose="00000500000000000000" pitchFamily="2" charset="-94"/>
              </a:rPr>
            </a:br>
            <a:endParaRPr lang="tr-TR" dirty="0">
              <a:solidFill>
                <a:srgbClr val="FF0000"/>
              </a:solidFill>
            </a:endParaRPr>
          </a:p>
        </p:txBody>
      </p:sp>
    </p:spTree>
    <p:extLst>
      <p:ext uri="{BB962C8B-B14F-4D97-AF65-F5344CB8AC3E}">
        <p14:creationId xmlns:p14="http://schemas.microsoft.com/office/powerpoint/2010/main" val="2325621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endParaRPr lang="tr-TR"/>
          </a:p>
        </p:txBody>
      </p:sp>
      <p:pic>
        <p:nvPicPr>
          <p:cNvPr id="7" name="Resim 6" descr="tablo içeren bir resim&#10;&#10;Açıklama otomatik olarak oluşturuldu">
            <a:extLst>
              <a:ext uri="{FF2B5EF4-FFF2-40B4-BE49-F238E27FC236}">
                <a16:creationId xmlns:a16="http://schemas.microsoft.com/office/drawing/2014/main" id="{91D59DED-9982-4837-ABB1-FF9257ED8892}"/>
              </a:ext>
            </a:extLst>
          </p:cNvPr>
          <p:cNvPicPr>
            <a:picLocks noChangeAspect="1"/>
          </p:cNvPicPr>
          <p:nvPr/>
        </p:nvPicPr>
        <p:blipFill>
          <a:blip r:embed="rId2"/>
          <a:stretch>
            <a:fillRect/>
          </a:stretch>
        </p:blipFill>
        <p:spPr>
          <a:xfrm>
            <a:off x="421551" y="365125"/>
            <a:ext cx="8469231" cy="5644203"/>
          </a:xfrm>
          <a:prstGeom prst="rect">
            <a:avLst/>
          </a:prstGeom>
        </p:spPr>
      </p:pic>
      <p:sp>
        <p:nvSpPr>
          <p:cNvPr id="4" name="İçerik Yer Tutucusu 3">
            <a:extLst>
              <a:ext uri="{FF2B5EF4-FFF2-40B4-BE49-F238E27FC236}">
                <a16:creationId xmlns:a16="http://schemas.microsoft.com/office/drawing/2014/main" id="{5BA1D525-7FFA-4E76-B021-2FB70977D4F1}"/>
              </a:ext>
            </a:extLst>
          </p:cNvPr>
          <p:cNvSpPr>
            <a:spLocks noGrp="1"/>
          </p:cNvSpPr>
          <p:nvPr>
            <p:ph idx="1"/>
          </p:nvPr>
        </p:nvSpPr>
        <p:spPr/>
        <p:txBody>
          <a:bodyPr/>
          <a:lstStyle/>
          <a:p>
            <a:endParaRPr lang="tr-TR" dirty="0"/>
          </a:p>
        </p:txBody>
      </p:sp>
    </p:spTree>
    <p:extLst>
      <p:ext uri="{BB962C8B-B14F-4D97-AF65-F5344CB8AC3E}">
        <p14:creationId xmlns:p14="http://schemas.microsoft.com/office/powerpoint/2010/main" val="2017005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CA5B8FA8-CC72-48E2-A700-0D864B8B8EB4}"/>
              </a:ext>
            </a:extLst>
          </p:cNvPr>
          <p:cNvSpPr>
            <a:spLocks noGrp="1"/>
          </p:cNvSpPr>
          <p:nvPr>
            <p:ph idx="1"/>
          </p:nvPr>
        </p:nvSpPr>
        <p:spPr>
          <a:xfrm>
            <a:off x="182880" y="1300163"/>
            <a:ext cx="8679766" cy="4876803"/>
          </a:xfrm>
        </p:spPr>
        <p:txBody>
          <a:bodyPr>
            <a:noAutofit/>
          </a:bodyPr>
          <a:lstStyle/>
          <a:p>
            <a:pPr>
              <a:lnSpc>
                <a:spcPct val="150000"/>
              </a:lnSpc>
            </a:pPr>
            <a:r>
              <a:rPr lang="tr-TR" dirty="0">
                <a:solidFill>
                  <a:srgbClr val="FF0000"/>
                </a:solidFill>
                <a:latin typeface="Times New Roman" panose="02020603050405020304" pitchFamily="18" charset="0"/>
                <a:cs typeface="Times New Roman" panose="02020603050405020304" pitchFamily="18" charset="0"/>
              </a:rPr>
              <a:t>Çalışmanın Örneklemi:</a:t>
            </a:r>
          </a:p>
          <a:p>
            <a:pPr marL="0" indent="0">
              <a:lnSpc>
                <a:spcPct val="150000"/>
              </a:lnSpc>
              <a:buNone/>
            </a:pPr>
            <a:r>
              <a:rPr lang="tr-TR" dirty="0">
                <a:latin typeface="Times New Roman" panose="02020603050405020304" pitchFamily="18" charset="0"/>
                <a:cs typeface="Times New Roman" panose="02020603050405020304" pitchFamily="18" charset="0"/>
              </a:rPr>
              <a:t>    35 7. sınıf öğrencisi</a:t>
            </a:r>
          </a:p>
          <a:p>
            <a:pPr>
              <a:lnSpc>
                <a:spcPct val="150000"/>
              </a:lnSpc>
            </a:pPr>
            <a:r>
              <a:rPr lang="tr-TR" dirty="0">
                <a:solidFill>
                  <a:srgbClr val="FF0000"/>
                </a:solidFill>
                <a:latin typeface="Times New Roman" panose="02020603050405020304" pitchFamily="18" charset="0"/>
                <a:cs typeface="Times New Roman" panose="02020603050405020304" pitchFamily="18" charset="0"/>
              </a:rPr>
              <a:t>Çalışmanın Amacı:</a:t>
            </a:r>
          </a:p>
          <a:p>
            <a:pPr marL="0" indent="0" algn="just">
              <a:lnSpc>
                <a:spcPct val="150000"/>
              </a:lnSpc>
              <a:buNone/>
            </a:pPr>
            <a:r>
              <a:rPr lang="tr-TR" dirty="0">
                <a:effectLst/>
                <a:latin typeface="Times New Roman" panose="02020603050405020304" pitchFamily="18" charset="0"/>
                <a:ea typeface="Calibri" panose="020F0502020204030204" pitchFamily="34" charset="0"/>
                <a:cs typeface="Times New Roman" panose="02020603050405020304" pitchFamily="18" charset="0"/>
              </a:rPr>
              <a:t>    3B yazıcıları merkezine alarak “3B Yazıcı Kullanımının Akademik Başarı, Tutum, Motivasyon ve Eleştirel Düşünme Eğilimlerine Etkisi’’</a:t>
            </a:r>
            <a:r>
              <a:rPr lang="tr-TR" dirty="0" err="1">
                <a:effectLst/>
                <a:latin typeface="Times New Roman" panose="02020603050405020304" pitchFamily="18" charset="0"/>
                <a:ea typeface="Calibri" panose="020F0502020204030204" pitchFamily="34" charset="0"/>
                <a:cs typeface="Times New Roman" panose="02020603050405020304" pitchFamily="18" charset="0"/>
              </a:rPr>
              <a:t>nin</a:t>
            </a:r>
            <a:r>
              <a:rPr lang="tr-TR" dirty="0">
                <a:effectLst/>
                <a:latin typeface="Times New Roman" panose="02020603050405020304" pitchFamily="18" charset="0"/>
                <a:ea typeface="Calibri" panose="020F0502020204030204" pitchFamily="34" charset="0"/>
                <a:cs typeface="Times New Roman" panose="02020603050405020304" pitchFamily="18" charset="0"/>
              </a:rPr>
              <a:t> incelenmesi amaçlanmaktadır.</a:t>
            </a:r>
            <a:endParaRPr lang="tr-TR" dirty="0">
              <a:latin typeface="Times New Roman" panose="02020603050405020304" pitchFamily="18" charset="0"/>
              <a:cs typeface="Times New Roman" panose="02020603050405020304" pitchFamily="18" charset="0"/>
            </a:endParaRPr>
          </a:p>
          <a:p>
            <a:pPr>
              <a:lnSpc>
                <a:spcPct val="150000"/>
              </a:lnSpc>
            </a:pPr>
            <a:r>
              <a:rPr lang="tr-TR" dirty="0">
                <a:solidFill>
                  <a:srgbClr val="FF0000"/>
                </a:solidFill>
                <a:latin typeface="Times New Roman" panose="02020603050405020304" pitchFamily="18" charset="0"/>
                <a:cs typeface="Times New Roman" panose="02020603050405020304" pitchFamily="18" charset="0"/>
              </a:rPr>
              <a:t>Çalışmanın Sonucu:</a:t>
            </a:r>
          </a:p>
          <a:p>
            <a:pPr marL="0" indent="0" algn="just">
              <a:lnSpc>
                <a:spcPct val="150000"/>
              </a:lnSpc>
              <a:buNone/>
            </a:pPr>
            <a:r>
              <a:rPr lang="tr-TR" dirty="0">
                <a:effectLst/>
                <a:latin typeface="Times New Roman" panose="02020603050405020304" pitchFamily="18" charset="0"/>
                <a:ea typeface="Calibri" panose="020F0502020204030204" pitchFamily="34" charset="0"/>
                <a:cs typeface="Times New Roman" panose="02020603050405020304" pitchFamily="18" charset="0"/>
              </a:rPr>
              <a:t>    Eğitim sürecinde öğrencilerin geliştirdikleri dijital materyallerinin fiziksel olarak sunulması öğrencilerin akademik başarısını artırmıştır. Öğrencilerin somut olarak yaptıkları dokunulabilir tasarımları görmeleri, onların tasarım yeterliklerini de artırmaktadır.</a:t>
            </a:r>
            <a:endParaRPr lang="tr-TR" dirty="0">
              <a:latin typeface="Times New Roman" panose="02020603050405020304" pitchFamily="18" charset="0"/>
              <a:cs typeface="Times New Roman" panose="02020603050405020304" pitchFamily="18" charset="0"/>
            </a:endParaRPr>
          </a:p>
        </p:txBody>
      </p:sp>
      <p:sp>
        <p:nvSpPr>
          <p:cNvPr id="3" name="Başlık 2">
            <a:extLst>
              <a:ext uri="{FF2B5EF4-FFF2-40B4-BE49-F238E27FC236}">
                <a16:creationId xmlns:a16="http://schemas.microsoft.com/office/drawing/2014/main" id="{B3A8E848-8FCF-4391-B813-2EF301132184}"/>
              </a:ext>
            </a:extLst>
          </p:cNvPr>
          <p:cNvSpPr>
            <a:spLocks noGrp="1"/>
          </p:cNvSpPr>
          <p:nvPr>
            <p:ph type="title"/>
          </p:nvPr>
        </p:nvSpPr>
        <p:spPr/>
        <p:txBody>
          <a:bodyPr>
            <a:normAutofit fontScale="90000"/>
          </a:bodyPr>
          <a:lstStyle/>
          <a:p>
            <a:pPr>
              <a:lnSpc>
                <a:spcPct val="150000"/>
              </a:lnSpc>
            </a:pPr>
            <a:r>
              <a:rPr lang="tr-TR" b="0" i="0" dirty="0">
                <a:solidFill>
                  <a:srgbClr val="FF0000"/>
                </a:solidFill>
                <a:effectLst/>
                <a:latin typeface="Times New Roman" panose="02020603050405020304" pitchFamily="18" charset="0"/>
                <a:cs typeface="Times New Roman" panose="02020603050405020304" pitchFamily="18" charset="0"/>
              </a:rPr>
              <a:t>3B Yazıcı Kullanımının Akademik Başarı, Tutum, Motivasyon Ve Eleştirel Düşünme Eğilimlerine Etkisi</a:t>
            </a:r>
            <a:br>
              <a:rPr lang="tr-TR" b="0" i="0" dirty="0">
                <a:solidFill>
                  <a:srgbClr val="757575"/>
                </a:solidFill>
                <a:effectLst/>
                <a:latin typeface="Times New Roman" panose="02020603050405020304" pitchFamily="18" charset="0"/>
                <a:cs typeface="Times New Roman" panose="02020603050405020304" pitchFamily="18" charset="0"/>
              </a:rPr>
            </a:br>
            <a:endParaRPr lang="tr-T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60309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endParaRPr lang="tr-TR"/>
          </a:p>
        </p:txBody>
      </p:sp>
      <p:pic>
        <p:nvPicPr>
          <p:cNvPr id="7" name="Resim 6" descr="metin, kişi içeren bir resim&#10;&#10;Açıklama otomatik olarak oluşturuldu">
            <a:extLst>
              <a:ext uri="{FF2B5EF4-FFF2-40B4-BE49-F238E27FC236}">
                <a16:creationId xmlns:a16="http://schemas.microsoft.com/office/drawing/2014/main" id="{3E1041F4-D4A9-48EA-A5B5-A3AD94909CC7}"/>
              </a:ext>
            </a:extLst>
          </p:cNvPr>
          <p:cNvPicPr>
            <a:picLocks noChangeAspect="1"/>
          </p:cNvPicPr>
          <p:nvPr/>
        </p:nvPicPr>
        <p:blipFill>
          <a:blip r:embed="rId2"/>
          <a:stretch>
            <a:fillRect/>
          </a:stretch>
        </p:blipFill>
        <p:spPr>
          <a:xfrm>
            <a:off x="0" y="0"/>
            <a:ext cx="9127166" cy="6119446"/>
          </a:xfrm>
          <a:prstGeom prst="rect">
            <a:avLst/>
          </a:prstGeom>
        </p:spPr>
      </p:pic>
    </p:spTree>
    <p:extLst>
      <p:ext uri="{BB962C8B-B14F-4D97-AF65-F5344CB8AC3E}">
        <p14:creationId xmlns:p14="http://schemas.microsoft.com/office/powerpoint/2010/main" val="10828617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C19C997D-9E9F-407E-BB84-67268E44F80C}"/>
              </a:ext>
            </a:extLst>
          </p:cNvPr>
          <p:cNvSpPr>
            <a:spLocks noGrp="1"/>
          </p:cNvSpPr>
          <p:nvPr>
            <p:ph idx="1"/>
          </p:nvPr>
        </p:nvSpPr>
        <p:spPr/>
        <p:txBody>
          <a:bodyPr>
            <a:normAutofit fontScale="92500" lnSpcReduction="10000"/>
          </a:bodyPr>
          <a:lstStyle/>
          <a:p>
            <a:pPr>
              <a:lnSpc>
                <a:spcPct val="150000"/>
              </a:lnSpc>
            </a:pPr>
            <a:r>
              <a:rPr lang="tr-TR" dirty="0">
                <a:solidFill>
                  <a:srgbClr val="FF0000"/>
                </a:solidFill>
                <a:latin typeface="Times New Roman" panose="02020603050405020304" pitchFamily="18" charset="0"/>
                <a:cs typeface="Times New Roman" panose="02020603050405020304" pitchFamily="18" charset="0"/>
              </a:rPr>
              <a:t>Çalışmanın Örneklemi:</a:t>
            </a:r>
          </a:p>
          <a:p>
            <a:pPr marL="0" indent="0">
              <a:lnSpc>
                <a:spcPct val="150000"/>
              </a:lnSpc>
              <a:buNone/>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63 9. Sınıf öğrencisi</a:t>
            </a:r>
            <a:endParaRPr lang="tr-TR" dirty="0">
              <a:latin typeface="Times New Roman" panose="02020603050405020304" pitchFamily="18" charset="0"/>
              <a:cs typeface="Times New Roman" panose="02020603050405020304" pitchFamily="18" charset="0"/>
            </a:endParaRPr>
          </a:p>
          <a:p>
            <a:pPr>
              <a:lnSpc>
                <a:spcPct val="150000"/>
              </a:lnSpc>
            </a:pPr>
            <a:r>
              <a:rPr lang="tr-TR" dirty="0">
                <a:solidFill>
                  <a:srgbClr val="FF0000"/>
                </a:solidFill>
                <a:latin typeface="Times New Roman" panose="02020603050405020304" pitchFamily="18" charset="0"/>
                <a:cs typeface="Times New Roman" panose="02020603050405020304" pitchFamily="18" charset="0"/>
              </a:rPr>
              <a:t>Çalışmanın Amacı:</a:t>
            </a:r>
          </a:p>
          <a:p>
            <a:pPr marL="0" indent="0" algn="just">
              <a:lnSpc>
                <a:spcPct val="150000"/>
              </a:lnSpc>
              <a:buNone/>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9.sınıf kimya dersi kapsamında işlenen ‘’Atom ve Periyodik Sistem’’ ile  ‘’Kimyasal Türler Arası Etkileşimler’’ üniteleriyle ilgili 3D tasarım uygulamalarının kullanılacağı öğrenme ortamının tasarlanması ve uygulanması amaçlanmaktadır.</a:t>
            </a:r>
            <a:endParaRPr lang="tr-TR" dirty="0">
              <a:latin typeface="Times New Roman" panose="02020603050405020304" pitchFamily="18" charset="0"/>
              <a:cs typeface="Times New Roman" panose="02020603050405020304" pitchFamily="18" charset="0"/>
            </a:endParaRPr>
          </a:p>
          <a:p>
            <a:pPr>
              <a:lnSpc>
                <a:spcPct val="150000"/>
              </a:lnSpc>
            </a:pPr>
            <a:r>
              <a:rPr lang="tr-TR" dirty="0">
                <a:solidFill>
                  <a:srgbClr val="FF0000"/>
                </a:solidFill>
                <a:latin typeface="Times New Roman" panose="02020603050405020304" pitchFamily="18" charset="0"/>
                <a:cs typeface="Times New Roman" panose="02020603050405020304" pitchFamily="18" charset="0"/>
              </a:rPr>
              <a:t>Çalışmanın Sonucu:</a:t>
            </a:r>
          </a:p>
          <a:p>
            <a:pPr marL="0" indent="0" algn="just">
              <a:lnSpc>
                <a:spcPct val="150000"/>
              </a:lnSpc>
              <a:spcAft>
                <a:spcPts val="800"/>
              </a:spcAft>
              <a:buNone/>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Sınıf ortamında, yüz yüze işlenen kimya derslerinde soyut konuların öğretilmesini somutlaştırmak ve hızlı, kolay, kalıcı öğrenme için tasarlanan 3B materyallerin kullanılmasının; hem dersin verimliliğini hem de öğrencilerin akademik başarı ortalamalarını daha da arttırabileceği düşünülmektedir.</a:t>
            </a:r>
          </a:p>
        </p:txBody>
      </p:sp>
      <p:sp>
        <p:nvSpPr>
          <p:cNvPr id="3" name="Başlık 2">
            <a:extLst>
              <a:ext uri="{FF2B5EF4-FFF2-40B4-BE49-F238E27FC236}">
                <a16:creationId xmlns:a16="http://schemas.microsoft.com/office/drawing/2014/main" id="{1D831383-F9CC-4C06-BF98-7DEE8286D3CE}"/>
              </a:ext>
            </a:extLst>
          </p:cNvPr>
          <p:cNvSpPr>
            <a:spLocks noGrp="1"/>
          </p:cNvSpPr>
          <p:nvPr>
            <p:ph type="title"/>
          </p:nvPr>
        </p:nvSpPr>
        <p:spPr/>
        <p:txBody>
          <a:bodyPr>
            <a:normAutofit fontScale="90000"/>
          </a:bodyPr>
          <a:lstStyle/>
          <a:p>
            <a:pPr>
              <a:lnSpc>
                <a:spcPct val="150000"/>
              </a:lnSpc>
            </a:pPr>
            <a:r>
              <a:rPr lang="tr-TR" b="1" i="0" dirty="0">
                <a:solidFill>
                  <a:srgbClr val="FF0000"/>
                </a:solidFill>
                <a:effectLst/>
                <a:latin typeface="Times New Roman" panose="02020603050405020304" pitchFamily="18" charset="0"/>
                <a:cs typeface="Times New Roman" panose="02020603050405020304" pitchFamily="18" charset="0"/>
              </a:rPr>
              <a:t>Kimya Eğitiminde Atom Ve Molekül Yapılarının Öğretiminde Üç Boyutlu Tasarım Uygulamaları</a:t>
            </a:r>
            <a:br>
              <a:rPr lang="tr-TR" b="1" i="0" dirty="0">
                <a:solidFill>
                  <a:srgbClr val="0F3C22"/>
                </a:solidFill>
                <a:effectLst/>
                <a:latin typeface="Arial" panose="020B0604020202020204" pitchFamily="34" charset="0"/>
              </a:rPr>
            </a:br>
            <a:endParaRPr lang="tr-TR" dirty="0"/>
          </a:p>
        </p:txBody>
      </p:sp>
    </p:spTree>
    <p:extLst>
      <p:ext uri="{BB962C8B-B14F-4D97-AF65-F5344CB8AC3E}">
        <p14:creationId xmlns:p14="http://schemas.microsoft.com/office/powerpoint/2010/main" val="4294562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28650" y="506437"/>
            <a:ext cx="7886700" cy="5670529"/>
          </a:xfrm>
        </p:spPr>
        <p:txBody>
          <a:bodyPr/>
          <a:lstStyle/>
          <a:p>
            <a:pPr marL="0" indent="0" algn="just">
              <a:buNone/>
            </a:pPr>
            <a:endParaRPr lang="tr-TR"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tr-TR" dirty="0">
              <a:solidFill>
                <a:schemeClr val="tx1"/>
              </a:solidFill>
              <a:latin typeface="Times New Roman" panose="02020603050405020304" pitchFamily="18" charset="0"/>
              <a:cs typeface="Times New Roman" panose="02020603050405020304" pitchFamily="18" charset="0"/>
            </a:endParaRPr>
          </a:p>
          <a:p>
            <a:pPr marL="0" indent="0" algn="just">
              <a:lnSpc>
                <a:spcPct val="150000"/>
              </a:lnSpc>
              <a:buNone/>
            </a:pPr>
            <a:r>
              <a:rPr lang="tr-TR" dirty="0">
                <a:solidFill>
                  <a:schemeClr val="tx1"/>
                </a:solidFill>
                <a:latin typeface="Times New Roman" panose="02020603050405020304" pitchFamily="18" charset="0"/>
                <a:cs typeface="Times New Roman" panose="02020603050405020304" pitchFamily="18" charset="0"/>
              </a:rPr>
              <a:t>Günümüzde 3 boyutlu yazıcı teknolojisi birçok alanda kullanılmakta ve her geçen gün farklı kullanım alanlarına kavuşmaktadır. Bu alanlara örnek olarak endüstriyel imalat, tıp ve sağlık, havacılık ve uzay, mimarlık ve inşaat, askeri uygulamalar, tekstil, gıda, eğitim verilebilir. Eğitim başlığı 3 boyutlu yazıcılar için stratejik bir öneme sahiptir. İnteraktif olarak geçen, mekanik ve teknik derslerdeki yaratıcılığın arttırılmasında önemli bir araç olarak görülmektedir. Bu teknolojinin eğitim ortamında etkin bir şekilde kullanımı ile çok farklı alanlarda farklı deneyimler yaşanabilmektedir. </a:t>
            </a:r>
            <a:endParaRPr lang="tr-TR" b="1"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614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endParaRPr lang="tr-TR"/>
          </a:p>
        </p:txBody>
      </p:sp>
      <p:pic>
        <p:nvPicPr>
          <p:cNvPr id="15" name="Resim 14" descr="metin içeren bir resim&#10;&#10;Açıklama otomatik olarak oluşturuldu">
            <a:extLst>
              <a:ext uri="{FF2B5EF4-FFF2-40B4-BE49-F238E27FC236}">
                <a16:creationId xmlns:a16="http://schemas.microsoft.com/office/drawing/2014/main" id="{2329CF26-5AC0-4D48-959D-F9CB050866D5}"/>
              </a:ext>
            </a:extLst>
          </p:cNvPr>
          <p:cNvPicPr>
            <a:picLocks noChangeAspect="1"/>
          </p:cNvPicPr>
          <p:nvPr/>
        </p:nvPicPr>
        <p:blipFill>
          <a:blip r:embed="rId2"/>
          <a:stretch>
            <a:fillRect/>
          </a:stretch>
        </p:blipFill>
        <p:spPr>
          <a:xfrm>
            <a:off x="243110" y="0"/>
            <a:ext cx="8900890" cy="6176966"/>
          </a:xfrm>
          <a:prstGeom prst="rect">
            <a:avLst/>
          </a:prstGeom>
        </p:spPr>
      </p:pic>
      <p:sp>
        <p:nvSpPr>
          <p:cNvPr id="4" name="İçerik Yer Tutucusu 3">
            <a:extLst>
              <a:ext uri="{FF2B5EF4-FFF2-40B4-BE49-F238E27FC236}">
                <a16:creationId xmlns:a16="http://schemas.microsoft.com/office/drawing/2014/main" id="{37D5C756-1E41-49C9-BBF1-ED545A1DCF93}"/>
              </a:ext>
            </a:extLst>
          </p:cNvPr>
          <p:cNvSpPr>
            <a:spLocks noGrp="1"/>
          </p:cNvSpPr>
          <p:nvPr>
            <p:ph idx="1"/>
          </p:nvPr>
        </p:nvSpPr>
        <p:spPr/>
        <p:txBody>
          <a:bodyPr/>
          <a:lstStyle/>
          <a:p>
            <a:endParaRPr lang="tr-TR"/>
          </a:p>
        </p:txBody>
      </p:sp>
    </p:spTree>
    <p:extLst>
      <p:ext uri="{BB962C8B-B14F-4D97-AF65-F5344CB8AC3E}">
        <p14:creationId xmlns:p14="http://schemas.microsoft.com/office/powerpoint/2010/main" val="2167380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BD2D9AE9-AD7F-40BE-92AB-00618D065858}"/>
              </a:ext>
            </a:extLst>
          </p:cNvPr>
          <p:cNvSpPr>
            <a:spLocks noGrp="1"/>
          </p:cNvSpPr>
          <p:nvPr>
            <p:ph idx="1"/>
          </p:nvPr>
        </p:nvSpPr>
        <p:spPr/>
        <p:txBody>
          <a:bodyPr/>
          <a:lstStyle/>
          <a:p>
            <a:pPr>
              <a:lnSpc>
                <a:spcPct val="150000"/>
              </a:lnSpc>
            </a:pPr>
            <a:r>
              <a:rPr lang="tr-TR" dirty="0">
                <a:solidFill>
                  <a:srgbClr val="FF0000"/>
                </a:solidFill>
                <a:latin typeface="Times New Roman" panose="02020603050405020304" pitchFamily="18" charset="0"/>
                <a:cs typeface="Times New Roman" panose="02020603050405020304" pitchFamily="18" charset="0"/>
              </a:rPr>
              <a:t>Çalışmanın Örneklemi:</a:t>
            </a:r>
          </a:p>
          <a:p>
            <a:pPr marL="0" indent="0">
              <a:lnSpc>
                <a:spcPct val="150000"/>
              </a:lnSpc>
              <a:buNone/>
            </a:pPr>
            <a:r>
              <a:rPr lang="tr-TR" dirty="0">
                <a:latin typeface="Times New Roman" panose="02020603050405020304" pitchFamily="18" charset="0"/>
                <a:cs typeface="Times New Roman" panose="02020603050405020304" pitchFamily="18" charset="0"/>
              </a:rPr>
              <a:t>    Lisans öğrencileri</a:t>
            </a:r>
          </a:p>
          <a:p>
            <a:pPr>
              <a:lnSpc>
                <a:spcPct val="150000"/>
              </a:lnSpc>
            </a:pPr>
            <a:r>
              <a:rPr lang="tr-TR" dirty="0">
                <a:solidFill>
                  <a:srgbClr val="FF0000"/>
                </a:solidFill>
                <a:latin typeface="Times New Roman" panose="02020603050405020304" pitchFamily="18" charset="0"/>
                <a:cs typeface="Times New Roman" panose="02020603050405020304" pitchFamily="18" charset="0"/>
              </a:rPr>
              <a:t>Çalışmanın Amacı:</a:t>
            </a:r>
          </a:p>
          <a:p>
            <a:pPr marL="0" indent="0" algn="just">
              <a:lnSpc>
                <a:spcPct val="150000"/>
              </a:lnSpc>
              <a:buNone/>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    Öğrencilerin farklı Biyoloji derslerinde, Anatomi ve Fizyoloji ve Moleküler Biyoloji derslerinde fiziksel bir modelin 3B baskısını tamamlama konusundaki algıları incelenmiştir.</a:t>
            </a:r>
            <a:endParaRPr lang="tr-TR" dirty="0">
              <a:latin typeface="Times New Roman" panose="02020603050405020304" pitchFamily="18" charset="0"/>
              <a:cs typeface="Times New Roman" panose="02020603050405020304" pitchFamily="18" charset="0"/>
            </a:endParaRPr>
          </a:p>
          <a:p>
            <a:pPr>
              <a:lnSpc>
                <a:spcPct val="150000"/>
              </a:lnSpc>
            </a:pPr>
            <a:r>
              <a:rPr lang="tr-TR" dirty="0">
                <a:solidFill>
                  <a:srgbClr val="FF0000"/>
                </a:solidFill>
                <a:latin typeface="Times New Roman" panose="02020603050405020304" pitchFamily="18" charset="0"/>
                <a:cs typeface="Times New Roman" panose="02020603050405020304" pitchFamily="18" charset="0"/>
              </a:rPr>
              <a:t>Çalışmanın Sonucu:</a:t>
            </a:r>
          </a:p>
          <a:p>
            <a:pPr marL="0" indent="0" algn="just">
              <a:lnSpc>
                <a:spcPct val="150000"/>
              </a:lnSpc>
              <a:buNone/>
            </a:pPr>
            <a:r>
              <a:rPr lang="tr-TR" dirty="0">
                <a:latin typeface="Times New Roman" panose="02020603050405020304" pitchFamily="18" charset="0"/>
                <a:cs typeface="Times New Roman" panose="02020603050405020304" pitchFamily="18" charset="0"/>
              </a:rPr>
              <a:t>    Yapılan çalışmanın oldukça yararlı olduğu belirlenmiştir.</a:t>
            </a:r>
          </a:p>
        </p:txBody>
      </p:sp>
      <p:sp>
        <p:nvSpPr>
          <p:cNvPr id="3" name="Başlık 2">
            <a:extLst>
              <a:ext uri="{FF2B5EF4-FFF2-40B4-BE49-F238E27FC236}">
                <a16:creationId xmlns:a16="http://schemas.microsoft.com/office/drawing/2014/main" id="{04B034B5-F21B-4CB6-B4AE-5C7FCCB24824}"/>
              </a:ext>
            </a:extLst>
          </p:cNvPr>
          <p:cNvSpPr>
            <a:spLocks noGrp="1"/>
          </p:cNvSpPr>
          <p:nvPr>
            <p:ph type="title"/>
          </p:nvPr>
        </p:nvSpPr>
        <p:spPr>
          <a:xfrm>
            <a:off x="0" y="196948"/>
            <a:ext cx="9144000" cy="1103215"/>
          </a:xfrm>
        </p:spPr>
        <p:txBody>
          <a:bodyPr>
            <a:noAutofit/>
          </a:bodyPr>
          <a:lstStyle/>
          <a:p>
            <a:pPr>
              <a:lnSpc>
                <a:spcPct val="150000"/>
              </a:lnSpc>
            </a:pPr>
            <a:r>
              <a:rPr lang="en-US" sz="2000" b="1" i="0" dirty="0">
                <a:solidFill>
                  <a:srgbClr val="FF0000"/>
                </a:solidFill>
                <a:effectLst/>
                <a:latin typeface="Times New Roman" panose="02020603050405020304" pitchFamily="18" charset="0"/>
                <a:cs typeface="Times New Roman" panose="02020603050405020304" pitchFamily="18" charset="0"/>
              </a:rPr>
              <a:t>Building Confidence: Engaging Students through 3D Printing in Biology Courses</a:t>
            </a:r>
            <a:br>
              <a:rPr lang="tr-TR" sz="2000" b="1" i="0" dirty="0">
                <a:solidFill>
                  <a:srgbClr val="FF0000"/>
                </a:solidFill>
                <a:effectLst/>
                <a:latin typeface="Times New Roman" panose="02020603050405020304" pitchFamily="18" charset="0"/>
                <a:cs typeface="Times New Roman" panose="02020603050405020304" pitchFamily="18" charset="0"/>
              </a:rPr>
            </a:br>
            <a:r>
              <a:rPr lang="tr-TR" sz="2000" b="1" i="0" dirty="0">
                <a:solidFill>
                  <a:srgbClr val="FF0000"/>
                </a:solidFill>
                <a:effectLst/>
                <a:latin typeface="Times New Roman" panose="02020603050405020304" pitchFamily="18" charset="0"/>
                <a:cs typeface="Times New Roman" panose="02020603050405020304" pitchFamily="18" charset="0"/>
              </a:rPr>
              <a:t>Güven Oluşturma: Biyoloji Derslerinde Öğrencilerin 3D Baskı Yoluyla İlgisini Çekme</a:t>
            </a:r>
            <a:endParaRPr lang="tr-TR" sz="2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9829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Resim 10" descr="metin, cam, açık içeren bir resim&#10;&#10;Açıklama otomatik olarak oluşturuldu">
            <a:extLst>
              <a:ext uri="{FF2B5EF4-FFF2-40B4-BE49-F238E27FC236}">
                <a16:creationId xmlns:a16="http://schemas.microsoft.com/office/drawing/2014/main" id="{B576F04C-8048-477D-8D03-E71058B7CF01}"/>
              </a:ext>
            </a:extLst>
          </p:cNvPr>
          <p:cNvPicPr>
            <a:picLocks noChangeAspect="1"/>
          </p:cNvPicPr>
          <p:nvPr/>
        </p:nvPicPr>
        <p:blipFill>
          <a:blip r:embed="rId2"/>
          <a:stretch>
            <a:fillRect/>
          </a:stretch>
        </p:blipFill>
        <p:spPr>
          <a:xfrm>
            <a:off x="0" y="0"/>
            <a:ext cx="6063175" cy="3145141"/>
          </a:xfrm>
          <a:prstGeom prst="rect">
            <a:avLst/>
          </a:prstGeom>
        </p:spPr>
      </p:pic>
      <p:pic>
        <p:nvPicPr>
          <p:cNvPr id="13" name="Resim 12" descr="zincir içeren bir resim&#10;&#10;Açıklama otomatik olarak oluşturuldu">
            <a:extLst>
              <a:ext uri="{FF2B5EF4-FFF2-40B4-BE49-F238E27FC236}">
                <a16:creationId xmlns:a16="http://schemas.microsoft.com/office/drawing/2014/main" id="{40357439-F4A7-4302-88F4-8D2111D94421}"/>
              </a:ext>
            </a:extLst>
          </p:cNvPr>
          <p:cNvPicPr>
            <a:picLocks noChangeAspect="1"/>
          </p:cNvPicPr>
          <p:nvPr/>
        </p:nvPicPr>
        <p:blipFill>
          <a:blip r:embed="rId3"/>
          <a:stretch>
            <a:fillRect/>
          </a:stretch>
        </p:blipFill>
        <p:spPr>
          <a:xfrm>
            <a:off x="3629464" y="3018532"/>
            <a:ext cx="5514536" cy="3208043"/>
          </a:xfrm>
          <a:prstGeom prst="rect">
            <a:avLst/>
          </a:prstGeom>
        </p:spPr>
      </p:pic>
    </p:spTree>
    <p:extLst>
      <p:ext uri="{BB962C8B-B14F-4D97-AF65-F5344CB8AC3E}">
        <p14:creationId xmlns:p14="http://schemas.microsoft.com/office/powerpoint/2010/main" val="3585224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28650" y="309489"/>
            <a:ext cx="7886700" cy="5867477"/>
          </a:xfrm>
        </p:spPr>
        <p:txBody>
          <a:bodyPr/>
          <a:lstStyle/>
          <a:p>
            <a:endParaRPr lang="tr-TR" sz="1800" dirty="0">
              <a:solidFill>
                <a:schemeClr val="tx1"/>
              </a:solidFill>
              <a:effectLst/>
              <a:latin typeface="Times New Roman" panose="02020603050405020304" pitchFamily="18" charset="0"/>
              <a:ea typeface="Calibri" panose="020F0502020204030204" pitchFamily="34" charset="0"/>
            </a:endParaRPr>
          </a:p>
          <a:p>
            <a:endParaRPr lang="tr-TR" dirty="0">
              <a:solidFill>
                <a:schemeClr val="tx1"/>
              </a:solidFill>
              <a:latin typeface="Times New Roman" panose="02020603050405020304" pitchFamily="18" charset="0"/>
              <a:ea typeface="Calibri" panose="020F0502020204030204" pitchFamily="34" charset="0"/>
            </a:endParaRPr>
          </a:p>
          <a:p>
            <a:endParaRPr lang="tr-TR" sz="1800" dirty="0">
              <a:solidFill>
                <a:schemeClr val="tx1"/>
              </a:solidFill>
              <a:effectLst/>
              <a:latin typeface="Times New Roman" panose="02020603050405020304" pitchFamily="18" charset="0"/>
              <a:ea typeface="Calibri" panose="020F0502020204030204" pitchFamily="34" charset="0"/>
            </a:endParaRPr>
          </a:p>
          <a:p>
            <a:pPr algn="just">
              <a:lnSpc>
                <a:spcPct val="150000"/>
              </a:lnSpc>
            </a:pPr>
            <a:r>
              <a:rPr lang="tr-TR" sz="1800" dirty="0">
                <a:solidFill>
                  <a:schemeClr val="tx1"/>
                </a:solidFill>
                <a:effectLst/>
                <a:latin typeface="Times New Roman" panose="02020603050405020304" pitchFamily="18" charset="0"/>
                <a:ea typeface="Calibri" panose="020F0502020204030204" pitchFamily="34" charset="0"/>
              </a:rPr>
              <a:t>Bu kapsamda yapılan araştırmalar incelendiğinde, çoğunlukla K-12 eğitim düzeyinde gerçekleştirilen 3B yazıcı teknolojileri çalışmalarının olduğu, bu çalışmaların yanı sıra yükseköğretim düzeyinde sağlık eğitimi, mühendislik eğitimi, moda eğitimi ve müze eğitimi gibi alanlarda da 3B yazıcı teknolojisinden yararlanıldığı belirlenmiştir (Şekil 1). 3B yazıcıların öğrenenlerin somut öğrenme yaşantıları geliştirmelerinde, yaratıcı düşünme becerilerinin gelişmesinde ve eğlenerek öğrenmelerinde etkili olabileceği düşünülmektedir (</a:t>
            </a:r>
            <a:r>
              <a:rPr lang="tr-TR" sz="1800" dirty="0" err="1">
                <a:solidFill>
                  <a:schemeClr val="tx1"/>
                </a:solidFill>
                <a:effectLst/>
                <a:latin typeface="Times New Roman" panose="02020603050405020304" pitchFamily="18" charset="0"/>
                <a:ea typeface="Calibri" panose="020F0502020204030204" pitchFamily="34" charset="0"/>
              </a:rPr>
              <a:t>Eisenberg</a:t>
            </a:r>
            <a:r>
              <a:rPr lang="tr-TR" sz="1800" dirty="0">
                <a:solidFill>
                  <a:schemeClr val="tx1"/>
                </a:solidFill>
                <a:effectLst/>
                <a:latin typeface="Times New Roman" panose="02020603050405020304" pitchFamily="18" charset="0"/>
                <a:ea typeface="Calibri" panose="020F0502020204030204" pitchFamily="34" charset="0"/>
              </a:rPr>
              <a:t>, 2013).</a:t>
            </a:r>
            <a:endParaRPr lang="tr-TR" dirty="0">
              <a:solidFill>
                <a:schemeClr val="tx1"/>
              </a:solidFill>
            </a:endParaRPr>
          </a:p>
        </p:txBody>
      </p:sp>
    </p:spTree>
    <p:extLst>
      <p:ext uri="{BB962C8B-B14F-4D97-AF65-F5344CB8AC3E}">
        <p14:creationId xmlns:p14="http://schemas.microsoft.com/office/powerpoint/2010/main" val="29018158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98EB58B2-1405-4FBA-B0F9-8C84A1AE46AE}"/>
              </a:ext>
            </a:extLst>
          </p:cNvPr>
          <p:cNvSpPr>
            <a:spLocks noGrp="1"/>
          </p:cNvSpPr>
          <p:nvPr>
            <p:ph idx="1"/>
          </p:nvPr>
        </p:nvSpPr>
        <p:spPr>
          <a:xfrm>
            <a:off x="628650" y="267287"/>
            <a:ext cx="7886700" cy="5909680"/>
          </a:xfrm>
        </p:spPr>
        <p:txBody>
          <a:bodyPr/>
          <a:lstStyle/>
          <a:p>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tr-TR" dirty="0">
              <a:latin typeface="Times New Roman" panose="02020603050405020304" pitchFamily="18" charset="0"/>
              <a:ea typeface="Calibri" panose="020F0502020204030204" pitchFamily="34" charset="0"/>
              <a:cs typeface="Times New Roman" panose="02020603050405020304" pitchFamily="18" charset="0"/>
            </a:endParaRPr>
          </a:p>
          <a:p>
            <a:endParaRPr lang="tr-TR"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3B yazıcı teknolojilerinin çok geniş bir kullanım alanına sahip olduğu ve hemen hemen bütün bilim alanlarında kullanılabilecek bir potansiyeli olduğu mevcut araştırma neticesinde görülmüştür (Yıldırım vd., 2018). Özellikle sağlık /tıp, mühendislik/malzeme bilimleri ve fen bilimleri (fizik, kimya, vb.) gibi alanlarda diğer alanlara göre çok daha fazla kullanıldığı görülmüştür (Demir ve ark., 2016).</a:t>
            </a:r>
          </a:p>
          <a:p>
            <a:endParaRPr lang="tr-TR" dirty="0"/>
          </a:p>
        </p:txBody>
      </p:sp>
    </p:spTree>
    <p:extLst>
      <p:ext uri="{BB962C8B-B14F-4D97-AF65-F5344CB8AC3E}">
        <p14:creationId xmlns:p14="http://schemas.microsoft.com/office/powerpoint/2010/main" val="8033220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5B7B254E-A9FF-41F6-BA57-FAE89FFA6E47}"/>
              </a:ext>
            </a:extLst>
          </p:cNvPr>
          <p:cNvSpPr>
            <a:spLocks noGrp="1"/>
          </p:cNvSpPr>
          <p:nvPr>
            <p:ph idx="1"/>
          </p:nvPr>
        </p:nvSpPr>
        <p:spPr>
          <a:xfrm>
            <a:off x="628650" y="365761"/>
            <a:ext cx="7886700" cy="5811206"/>
          </a:xfrm>
        </p:spPr>
        <p:txBody>
          <a:bodyPr>
            <a:normAutofit/>
          </a:bodyPr>
          <a:lstStyle/>
          <a:p>
            <a:endParaRPr lang="tr-TR" sz="1800" dirty="0">
              <a:solidFill>
                <a:schemeClr val="tx1"/>
              </a:solidFill>
              <a:effectLst/>
              <a:latin typeface="Times New Roman" panose="02020603050405020304" pitchFamily="18" charset="0"/>
              <a:ea typeface="Calibri" panose="020F0502020204030204" pitchFamily="34" charset="0"/>
            </a:endParaRPr>
          </a:p>
          <a:p>
            <a:pPr algn="just">
              <a:lnSpc>
                <a:spcPct val="150000"/>
              </a:lnSpc>
            </a:pPr>
            <a:r>
              <a:rPr lang="tr-TR" sz="1800" dirty="0">
                <a:solidFill>
                  <a:schemeClr val="tx1"/>
                </a:solidFill>
                <a:effectLst/>
                <a:latin typeface="Times New Roman" panose="02020603050405020304" pitchFamily="18" charset="0"/>
                <a:ea typeface="Calibri" panose="020F0502020204030204" pitchFamily="34" charset="0"/>
              </a:rPr>
              <a:t>Eğitim alanında 3B yazıcı teknolojilerine yönelik çalışmalar incelendiğinde gerçekleştirilen çalışmaların büyük bir kısmında 3B materyal/model geliştirmeye odaklanıldığından bahsedilebilir (</a:t>
            </a:r>
            <a:r>
              <a:rPr lang="tr-TR" sz="1800" dirty="0" err="1">
                <a:solidFill>
                  <a:schemeClr val="tx1"/>
                </a:solidFill>
                <a:effectLst/>
                <a:latin typeface="Times New Roman" panose="02020603050405020304" pitchFamily="18" charset="0"/>
                <a:ea typeface="Calibri" panose="020F0502020204030204" pitchFamily="34" charset="0"/>
              </a:rPr>
              <a:t>Blauch</a:t>
            </a:r>
            <a:r>
              <a:rPr lang="tr-TR" sz="1800" dirty="0">
                <a:solidFill>
                  <a:schemeClr val="tx1"/>
                </a:solidFill>
                <a:effectLst/>
                <a:latin typeface="Times New Roman" panose="02020603050405020304" pitchFamily="18" charset="0"/>
                <a:ea typeface="Calibri" panose="020F0502020204030204" pitchFamily="34" charset="0"/>
              </a:rPr>
              <a:t> &amp; </a:t>
            </a:r>
            <a:r>
              <a:rPr lang="tr-TR" sz="1800" dirty="0" err="1">
                <a:solidFill>
                  <a:schemeClr val="tx1"/>
                </a:solidFill>
                <a:effectLst/>
                <a:latin typeface="Times New Roman" panose="02020603050405020304" pitchFamily="18" charset="0"/>
                <a:ea typeface="Calibri" panose="020F0502020204030204" pitchFamily="34" charset="0"/>
              </a:rPr>
              <a:t>Carroll</a:t>
            </a:r>
            <a:r>
              <a:rPr lang="tr-TR" sz="1800" dirty="0">
                <a:solidFill>
                  <a:schemeClr val="tx1"/>
                </a:solidFill>
                <a:effectLst/>
                <a:latin typeface="Times New Roman" panose="02020603050405020304" pitchFamily="18" charset="0"/>
                <a:ea typeface="Calibri" panose="020F0502020204030204" pitchFamily="34" charset="0"/>
              </a:rPr>
              <a:t>, 2014; Lu, Su, </a:t>
            </a:r>
            <a:r>
              <a:rPr lang="tr-TR" sz="1800" dirty="0" err="1">
                <a:solidFill>
                  <a:schemeClr val="tx1"/>
                </a:solidFill>
                <a:effectLst/>
                <a:latin typeface="Times New Roman" panose="02020603050405020304" pitchFamily="18" charset="0"/>
                <a:ea typeface="Calibri" panose="020F0502020204030204" pitchFamily="34" charset="0"/>
              </a:rPr>
              <a:t>Wang</a:t>
            </a:r>
            <a:r>
              <a:rPr lang="tr-TR" sz="1800" dirty="0">
                <a:solidFill>
                  <a:schemeClr val="tx1"/>
                </a:solidFill>
                <a:effectLst/>
                <a:latin typeface="Times New Roman" panose="02020603050405020304" pitchFamily="18" charset="0"/>
                <a:ea typeface="Calibri" panose="020F0502020204030204" pitchFamily="34" charset="0"/>
              </a:rPr>
              <a:t> &amp; Lu, 2017). Bu tür çalışmaların özellikle 3B yazıcı teknolojilerinin potansiyellerinin belirlenmesinde oldukça önemli olduğu görülmektedir. Bunun yanı sıra </a:t>
            </a:r>
            <a:r>
              <a:rPr lang="tr-TR" sz="1800" dirty="0" err="1">
                <a:solidFill>
                  <a:schemeClr val="tx1"/>
                </a:solidFill>
                <a:effectLst/>
                <a:latin typeface="Times New Roman" panose="02020603050405020304" pitchFamily="18" charset="0"/>
                <a:ea typeface="Calibri" panose="020F0502020204030204" pitchFamily="34" charset="0"/>
              </a:rPr>
              <a:t>alanyazın</a:t>
            </a:r>
            <a:r>
              <a:rPr lang="tr-TR" sz="1800" dirty="0">
                <a:solidFill>
                  <a:schemeClr val="tx1"/>
                </a:solidFill>
                <a:effectLst/>
                <a:latin typeface="Times New Roman" panose="02020603050405020304" pitchFamily="18" charset="0"/>
                <a:ea typeface="Calibri" panose="020F0502020204030204" pitchFamily="34" charset="0"/>
              </a:rPr>
              <a:t> derleme ve mevcut teknolojinin olumlu-olumsuz yönlerinin belirtildiği araştırmalar da bulunmaktadır (</a:t>
            </a:r>
            <a:r>
              <a:rPr lang="tr-TR" sz="1800" dirty="0" err="1">
                <a:solidFill>
                  <a:schemeClr val="tx1"/>
                </a:solidFill>
                <a:effectLst/>
                <a:latin typeface="Times New Roman" panose="02020603050405020304" pitchFamily="18" charset="0"/>
                <a:ea typeface="Calibri" panose="020F0502020204030204" pitchFamily="34" charset="0"/>
              </a:rPr>
              <a:t>Love</a:t>
            </a:r>
            <a:r>
              <a:rPr lang="tr-TR" sz="1800" dirty="0">
                <a:solidFill>
                  <a:schemeClr val="tx1"/>
                </a:solidFill>
                <a:effectLst/>
                <a:latin typeface="Times New Roman" panose="02020603050405020304" pitchFamily="18" charset="0"/>
                <a:ea typeface="Calibri" panose="020F0502020204030204" pitchFamily="34" charset="0"/>
              </a:rPr>
              <a:t> &amp; </a:t>
            </a:r>
            <a:r>
              <a:rPr lang="tr-TR" sz="1800" dirty="0" err="1">
                <a:solidFill>
                  <a:schemeClr val="tx1"/>
                </a:solidFill>
                <a:effectLst/>
                <a:latin typeface="Times New Roman" panose="02020603050405020304" pitchFamily="18" charset="0"/>
                <a:ea typeface="Calibri" panose="020F0502020204030204" pitchFamily="34" charset="0"/>
              </a:rPr>
              <a:t>Roy</a:t>
            </a:r>
            <a:r>
              <a:rPr lang="tr-TR" sz="1800" dirty="0">
                <a:solidFill>
                  <a:schemeClr val="tx1"/>
                </a:solidFill>
                <a:effectLst/>
                <a:latin typeface="Times New Roman" panose="02020603050405020304" pitchFamily="18" charset="0"/>
                <a:ea typeface="Calibri" panose="020F0502020204030204" pitchFamily="34" charset="0"/>
              </a:rPr>
              <a:t>, 2016; Martin, </a:t>
            </a:r>
            <a:r>
              <a:rPr lang="tr-TR" sz="1800" dirty="0" err="1">
                <a:solidFill>
                  <a:schemeClr val="tx1"/>
                </a:solidFill>
                <a:effectLst/>
                <a:latin typeface="Times New Roman" panose="02020603050405020304" pitchFamily="18" charset="0"/>
                <a:ea typeface="Calibri" panose="020F0502020204030204" pitchFamily="34" charset="0"/>
              </a:rPr>
              <a:t>Bowden</a:t>
            </a:r>
            <a:r>
              <a:rPr lang="tr-TR" sz="1800" dirty="0">
                <a:solidFill>
                  <a:schemeClr val="tx1"/>
                </a:solidFill>
                <a:effectLst/>
                <a:latin typeface="Times New Roman" panose="02020603050405020304" pitchFamily="18" charset="0"/>
                <a:ea typeface="Calibri" panose="020F0502020204030204" pitchFamily="34" charset="0"/>
              </a:rPr>
              <a:t> &amp; Merrill, 2014). Öğrencilerin başarı, ilgi, motivasyon, problem çözme vb. becerilerini ölçecek çalışmaların oldukça sınırlı sayıda olduğu ve kalabalık gruplarda öğrencilerin bec</a:t>
            </a:r>
            <a:r>
              <a:rPr lang="tr-TR" dirty="0">
                <a:solidFill>
                  <a:schemeClr val="tx1"/>
                </a:solidFill>
                <a:latin typeface="Times New Roman" panose="02020603050405020304" pitchFamily="18" charset="0"/>
                <a:ea typeface="Calibri" panose="020F0502020204030204" pitchFamily="34" charset="0"/>
              </a:rPr>
              <a:t>e</a:t>
            </a:r>
            <a:r>
              <a:rPr lang="tr-TR" sz="1800" dirty="0">
                <a:solidFill>
                  <a:schemeClr val="tx1"/>
                </a:solidFill>
                <a:effectLst/>
                <a:latin typeface="Times New Roman" panose="02020603050405020304" pitchFamily="18" charset="0"/>
                <a:ea typeface="Calibri" panose="020F0502020204030204" pitchFamily="34" charset="0"/>
              </a:rPr>
              <a:t>ri ölçümlerinin tam anlamıyla yapılamadığı görülmüştür.</a:t>
            </a:r>
          </a:p>
        </p:txBody>
      </p:sp>
    </p:spTree>
    <p:extLst>
      <p:ext uri="{BB962C8B-B14F-4D97-AF65-F5344CB8AC3E}">
        <p14:creationId xmlns:p14="http://schemas.microsoft.com/office/powerpoint/2010/main" val="25495599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6A9E84F3-81F0-4F08-9425-8F01421486FE}"/>
              </a:ext>
            </a:extLst>
          </p:cNvPr>
          <p:cNvSpPr>
            <a:spLocks noGrp="1"/>
          </p:cNvSpPr>
          <p:nvPr>
            <p:ph idx="1"/>
          </p:nvPr>
        </p:nvSpPr>
        <p:spPr>
          <a:xfrm>
            <a:off x="628650" y="379829"/>
            <a:ext cx="7886700" cy="5797138"/>
          </a:xfrm>
        </p:spPr>
        <p:txBody>
          <a:bodyPr>
            <a:normAutofit/>
          </a:bodyPr>
          <a:lstStyle/>
          <a:p>
            <a:endParaRPr lang="tr-TR" sz="1800" dirty="0">
              <a:solidFill>
                <a:schemeClr val="tx1"/>
              </a:solidFill>
              <a:effectLst/>
              <a:latin typeface="Times New Roman" panose="02020603050405020304" pitchFamily="18" charset="0"/>
              <a:ea typeface="Calibri" panose="020F0502020204030204" pitchFamily="34" charset="0"/>
            </a:endParaRPr>
          </a:p>
          <a:p>
            <a:endParaRPr lang="tr-TR" dirty="0">
              <a:solidFill>
                <a:schemeClr val="tx1"/>
              </a:solidFill>
              <a:latin typeface="Times New Roman" panose="02020603050405020304" pitchFamily="18" charset="0"/>
              <a:ea typeface="Calibri" panose="020F0502020204030204" pitchFamily="34" charset="0"/>
            </a:endParaRPr>
          </a:p>
          <a:p>
            <a:pPr algn="just">
              <a:lnSpc>
                <a:spcPct val="150000"/>
              </a:lnSpc>
            </a:pPr>
            <a:r>
              <a:rPr lang="tr-TR" sz="1800" dirty="0">
                <a:solidFill>
                  <a:schemeClr val="tx1"/>
                </a:solidFill>
                <a:effectLst/>
                <a:latin typeface="Times New Roman" panose="02020603050405020304" pitchFamily="18" charset="0"/>
                <a:ea typeface="Calibri" panose="020F0502020204030204" pitchFamily="34" charset="0"/>
              </a:rPr>
              <a:t>3B yazıcı teknolojilerinin eğitim amaçlı kullanımına yönelik gerçekleştirilen içerik analizine göre, özellikle bazı alanlarda yapılan uygulamaların diğer alanlara göre fazla olduğu ve olumlu etkiler bıraktığı görülmüştür. Örneğin, sağlık eğitimi alanında 3B yazıcı teknolojileri ile üretilen materyaller bu alana birçok açıdan fayda sağlamıştır. Tıp ve diş hekimliği öğrencilerinin eğitim esnasında kullanmış oldukları 3B yazıcı teknolojisi ve bu teknoloji kullanılarak üretilen materyaller ilgili alan derslerini daha iyi anlamalarına ve pratik yaparak kendilerini daha fazla geliştirmelerine katkı sağlamıştır.</a:t>
            </a:r>
          </a:p>
        </p:txBody>
      </p:sp>
    </p:spTree>
    <p:extLst>
      <p:ext uri="{BB962C8B-B14F-4D97-AF65-F5344CB8AC3E}">
        <p14:creationId xmlns:p14="http://schemas.microsoft.com/office/powerpoint/2010/main" val="23669570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28650" y="182881"/>
            <a:ext cx="7886700" cy="5994086"/>
          </a:xfrm>
        </p:spPr>
        <p:txBody>
          <a:bodyPr/>
          <a:lstStyle/>
          <a:p>
            <a:pPr>
              <a:lnSpc>
                <a:spcPct val="150000"/>
              </a:lnSpc>
            </a:pPr>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pPr>
            <a:endPar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pPr>
            <a:r>
              <a:rPr lang="tr-TR" sz="18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Bunun yanı sıra 3B yazıcı teknolojileri ile oluşturulan materyal/modeller öğrencilerin ilgi, tutum ve motivasyonlarını olumlu yönde etkilemiştir. Öğrencilerin önceden 2-boyutlu olarak tasarlayıp 3B yazıcı teknolojileri yardımıyla somutlaştırdıkları materyal/modeller uzamsal ve matematiksel beceri alanlarını geliştirmelerine yardımcı olmuş ve motor becerilerini geliştirdikleri saptanmıştır.</a:t>
            </a:r>
            <a:endParaRPr lang="tr-TR" dirty="0">
              <a:solidFill>
                <a:schemeClr val="tx1"/>
              </a:solidFill>
              <a:latin typeface="Times New Roman" panose="02020603050405020304" pitchFamily="18"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5542928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3A82772F-6016-4C17-9761-4D5D4CC6C5AB}"/>
              </a:ext>
            </a:extLst>
          </p:cNvPr>
          <p:cNvSpPr>
            <a:spLocks noGrp="1"/>
          </p:cNvSpPr>
          <p:nvPr>
            <p:ph idx="1"/>
          </p:nvPr>
        </p:nvSpPr>
        <p:spPr>
          <a:xfrm>
            <a:off x="628650" y="253219"/>
            <a:ext cx="7886700" cy="5923748"/>
          </a:xfrm>
        </p:spPr>
        <p:txBody>
          <a:bodyPr/>
          <a:lstStyle/>
          <a:p>
            <a:endParaRPr lang="tr-TR" sz="1800" dirty="0">
              <a:effectLst/>
              <a:latin typeface="Times New Roman" panose="02020603050405020304" pitchFamily="18" charset="0"/>
              <a:ea typeface="Calibri" panose="020F0502020204030204" pitchFamily="34" charset="0"/>
            </a:endParaRPr>
          </a:p>
          <a:p>
            <a:endParaRPr lang="tr-TR" dirty="0">
              <a:latin typeface="Times New Roman" panose="02020603050405020304" pitchFamily="18" charset="0"/>
              <a:ea typeface="Calibri" panose="020F0502020204030204" pitchFamily="34" charset="0"/>
            </a:endParaRPr>
          </a:p>
          <a:p>
            <a:endParaRPr lang="tr-TR" sz="1800" dirty="0">
              <a:effectLst/>
              <a:latin typeface="Times New Roman" panose="02020603050405020304" pitchFamily="18" charset="0"/>
              <a:ea typeface="Calibri" panose="020F0502020204030204" pitchFamily="34" charset="0"/>
            </a:endParaRPr>
          </a:p>
          <a:p>
            <a:pPr algn="just">
              <a:lnSpc>
                <a:spcPct val="150000"/>
              </a:lnSpc>
            </a:pPr>
            <a:r>
              <a:rPr lang="tr-TR" sz="1800" dirty="0">
                <a:solidFill>
                  <a:schemeClr val="tx1"/>
                </a:solidFill>
                <a:effectLst/>
                <a:latin typeface="Times New Roman" panose="02020603050405020304" pitchFamily="18" charset="0"/>
                <a:ea typeface="Calibri" panose="020F0502020204030204" pitchFamily="34" charset="0"/>
              </a:rPr>
              <a:t>Özellikle konu ve kavramların öğretiminde 3B materyaller/model kullanan uygulayıcıların eğitimin her alanına değinerek 3B yazıcı teknolojisinin </a:t>
            </a:r>
            <a:r>
              <a:rPr lang="tr-TR" sz="1800" dirty="0" err="1">
                <a:solidFill>
                  <a:schemeClr val="tx1"/>
                </a:solidFill>
                <a:effectLst/>
                <a:latin typeface="Times New Roman" panose="02020603050405020304" pitchFamily="18" charset="0"/>
                <a:ea typeface="Calibri" panose="020F0502020204030204" pitchFamily="34" charset="0"/>
              </a:rPr>
              <a:t>öğretimsel</a:t>
            </a:r>
            <a:r>
              <a:rPr lang="tr-TR" sz="1800" dirty="0">
                <a:solidFill>
                  <a:schemeClr val="tx1"/>
                </a:solidFill>
                <a:effectLst/>
                <a:latin typeface="Times New Roman" panose="02020603050405020304" pitchFamily="18" charset="0"/>
                <a:ea typeface="Calibri" panose="020F0502020204030204" pitchFamily="34" charset="0"/>
              </a:rPr>
              <a:t> yönüne odaklanmaları daha isabetli olacaktır. Konu ve kavramların öğretilmesinde, öğrencilerin 3B materyal/model tasarlama sürecine etkin olarak katılması oldukça önemlidir. Bu sebeple, 2-boyutlu tasarımdan 3B üretime kadar her aşamada öğrencilerin de görüş ve önerilerinin alınması önerilmektedir. 3B materyal/model üretiminde uygun fiyatlı 3B yazıcı teknolojilerinin tercih edilmesi sayesinde bu teknolojiye daha kolay erişilebilirlik sağlanabilir. Eğitimde kullanılan 3B yazıcı teknolojisi, disiplinler arası çalışmalarda öğrencilerin farklı konu alanları arasında ilişki kurma sürecini olumlu yönde etkilemektedir. </a:t>
            </a:r>
            <a:endParaRPr lang="tr-TR" dirty="0">
              <a:solidFill>
                <a:schemeClr val="tx1"/>
              </a:solidFill>
            </a:endParaRPr>
          </a:p>
        </p:txBody>
      </p:sp>
    </p:spTree>
    <p:extLst>
      <p:ext uri="{BB962C8B-B14F-4D97-AF65-F5344CB8AC3E}">
        <p14:creationId xmlns:p14="http://schemas.microsoft.com/office/powerpoint/2010/main" val="2732476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28650" y="478303"/>
            <a:ext cx="7886700" cy="5698664"/>
          </a:xfrm>
        </p:spPr>
        <p:txBody>
          <a:bodyPr>
            <a:normAutofit/>
          </a:bodyPr>
          <a:lstStyle/>
          <a:p>
            <a:pPr marL="0" indent="0">
              <a:buNone/>
            </a:pPr>
            <a:endParaRPr lang="tr-TR" dirty="0">
              <a:solidFill>
                <a:schemeClr val="tx1"/>
              </a:solidFill>
              <a:latin typeface="Times New Roman" panose="02020603050405020304" pitchFamily="18" charset="0"/>
              <a:cs typeface="Times New Roman" panose="02020603050405020304" pitchFamily="18" charset="0"/>
            </a:endParaRPr>
          </a:p>
          <a:p>
            <a:pPr marL="0" indent="0">
              <a:buNone/>
            </a:pPr>
            <a:endParaRPr lang="tr-TR" dirty="0">
              <a:solidFill>
                <a:schemeClr val="tx1"/>
              </a:solidFill>
              <a:latin typeface="Times New Roman" panose="02020603050405020304" pitchFamily="18" charset="0"/>
              <a:cs typeface="Times New Roman" panose="02020603050405020304" pitchFamily="18" charset="0"/>
            </a:endParaRPr>
          </a:p>
          <a:p>
            <a:pPr marL="0" indent="0" algn="just">
              <a:lnSpc>
                <a:spcPct val="150000"/>
              </a:lnSpc>
              <a:buNone/>
            </a:pPr>
            <a:r>
              <a:rPr lang="tr-TR" dirty="0">
                <a:solidFill>
                  <a:schemeClr val="tx1"/>
                </a:solidFill>
                <a:latin typeface="Times New Roman" panose="02020603050405020304" pitchFamily="18" charset="0"/>
                <a:cs typeface="Times New Roman" panose="02020603050405020304" pitchFamily="18" charset="0"/>
              </a:rPr>
              <a:t>Matematikte 3 boyutlu objelerin dizayn edilmesi, yazdırılması ve hesaplanmasında; coğrafyada rölyefler tasarımı ve baskısı; sanat eğitimde sanatsal nesnelerin tasarlanıp yazdırılması; biyolojide molekül modellerinin basımı gibi birçok uygulama örneği bulunan 3 boyutlu yazıcı teknolojileri sayesinde, zorlu kavramların öğrencilere açıklanması, öğrencilerin ilgisini çekip daha etkin derse katılımlarının sağlanması ve sınıf içi etkileşim daha kolay olabilmektedir. Bu sayede geleceğe dönük olarak, öğrencilerin kariyerlerine hazırlanma ve kendilerine değerli beceriler kazandırılabilme imkânı sağlanabilmektedir.</a:t>
            </a:r>
            <a:endParaRPr lang="tr-TR" b="1" u="sng"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461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28650" y="407963"/>
            <a:ext cx="7886700" cy="5769003"/>
          </a:xfrm>
        </p:spPr>
        <p:txBody>
          <a:bodyPr/>
          <a:lstStyle/>
          <a:p>
            <a:pPr marL="0" indent="0">
              <a:buNone/>
            </a:pPr>
            <a:endParaRPr lang="tr-TR" dirty="0">
              <a:solidFill>
                <a:schemeClr val="tx1"/>
              </a:solidFill>
              <a:latin typeface="Times New Roman" panose="02020603050405020304" pitchFamily="18" charset="0"/>
              <a:cs typeface="Times New Roman" panose="02020603050405020304" pitchFamily="18" charset="0"/>
            </a:endParaRPr>
          </a:p>
          <a:p>
            <a:pPr marL="0" indent="0">
              <a:buNone/>
            </a:pPr>
            <a:endParaRPr lang="tr-TR" dirty="0">
              <a:solidFill>
                <a:schemeClr val="tx1"/>
              </a:solidFill>
              <a:latin typeface="Times New Roman" panose="02020603050405020304" pitchFamily="18" charset="0"/>
              <a:cs typeface="Times New Roman" panose="02020603050405020304" pitchFamily="18" charset="0"/>
            </a:endParaRPr>
          </a:p>
          <a:p>
            <a:pPr marL="0" indent="0" algn="just">
              <a:lnSpc>
                <a:spcPct val="150000"/>
              </a:lnSpc>
              <a:buNone/>
            </a:pPr>
            <a:r>
              <a:rPr lang="tr-TR" dirty="0">
                <a:solidFill>
                  <a:schemeClr val="tx1"/>
                </a:solidFill>
                <a:latin typeface="Times New Roman" panose="02020603050405020304" pitchFamily="18" charset="0"/>
                <a:cs typeface="Times New Roman" panose="02020603050405020304" pitchFamily="18" charset="0"/>
              </a:rPr>
              <a:t>Yaptığımız çalışmanın amacı, 3B baskı teknolojisinin eğitim alanında uygulanması konusunda literatürde yapılmış çalışmaları gözden geçirmektir. Bu bağlamda, mevcut çalışmada eğitim alanında 3B yazıcı teknolojisinin kullanımına yönelik çalışmaların yıllara göre dağılımı, yayın türleri, örneklem türleri ve büyüklükleri, veri toplama araçları ve analiz yöntemleri gibi değişkenlerin belirlenmesine karar verilmiştir. </a:t>
            </a:r>
          </a:p>
        </p:txBody>
      </p:sp>
    </p:spTree>
    <p:extLst>
      <p:ext uri="{BB962C8B-B14F-4D97-AF65-F5344CB8AC3E}">
        <p14:creationId xmlns:p14="http://schemas.microsoft.com/office/powerpoint/2010/main" val="800193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van 2"/>
          <p:cNvSpPr>
            <a:spLocks noGrp="1"/>
          </p:cNvSpPr>
          <p:nvPr>
            <p:ph type="title"/>
          </p:nvPr>
        </p:nvSpPr>
        <p:spPr/>
        <p:txBody>
          <a:bodyPr/>
          <a:lstStyle/>
          <a:p>
            <a:endParaRPr lang="tr-TR"/>
          </a:p>
        </p:txBody>
      </p:sp>
      <p:graphicFrame>
        <p:nvGraphicFramePr>
          <p:cNvPr id="4" name="İçerik Yer Tutucusu 3">
            <a:extLst>
              <a:ext uri="{FF2B5EF4-FFF2-40B4-BE49-F238E27FC236}">
                <a16:creationId xmlns:a16="http://schemas.microsoft.com/office/drawing/2014/main" id="{99BB3EBD-61E4-486A-B5CB-AA8A889CBA6A}"/>
              </a:ext>
            </a:extLst>
          </p:cNvPr>
          <p:cNvGraphicFramePr>
            <a:graphicFrameLocks noGrp="1"/>
          </p:cNvGraphicFramePr>
          <p:nvPr>
            <p:ph idx="1"/>
            <p:extLst>
              <p:ext uri="{D42A27DB-BD31-4B8C-83A1-F6EECF244321}">
                <p14:modId xmlns:p14="http://schemas.microsoft.com/office/powerpoint/2010/main" val="2757357634"/>
              </p:ext>
            </p:extLst>
          </p:nvPr>
        </p:nvGraphicFramePr>
        <p:xfrm>
          <a:off x="1491176" y="14068"/>
          <a:ext cx="5940962" cy="3504686"/>
        </p:xfrm>
        <a:graphic>
          <a:graphicData uri="http://schemas.openxmlformats.org/drawingml/2006/chart">
            <c:chart xmlns:c="http://schemas.openxmlformats.org/drawingml/2006/chart" xmlns:r="http://schemas.openxmlformats.org/officeDocument/2006/relationships" r:id="rId2"/>
          </a:graphicData>
        </a:graphic>
      </p:graphicFrame>
      <p:sp>
        <p:nvSpPr>
          <p:cNvPr id="5" name="Metin kutusu 4">
            <a:extLst>
              <a:ext uri="{FF2B5EF4-FFF2-40B4-BE49-F238E27FC236}">
                <a16:creationId xmlns:a16="http://schemas.microsoft.com/office/drawing/2014/main" id="{D8A67280-BC2A-49FD-BC81-5C090E6F4228}"/>
              </a:ext>
            </a:extLst>
          </p:cNvPr>
          <p:cNvSpPr txBox="1"/>
          <p:nvPr/>
        </p:nvSpPr>
        <p:spPr>
          <a:xfrm>
            <a:off x="0" y="3504686"/>
            <a:ext cx="9144000" cy="3483005"/>
          </a:xfrm>
          <a:prstGeom prst="rect">
            <a:avLst/>
          </a:prstGeom>
          <a:noFill/>
        </p:spPr>
        <p:txBody>
          <a:bodyPr wrap="square" numCol="1" rtlCol="0">
            <a:spAutoFit/>
          </a:bodyPr>
          <a:lstStyle/>
          <a:p>
            <a:pPr algn="just">
              <a:lnSpc>
                <a:spcPct val="150000"/>
              </a:lnSpc>
              <a:spcAft>
                <a:spcPts val="800"/>
              </a:spcAft>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Şekil 1; Araştırmaların disiplin alanlarına göre dağılımı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50000"/>
              </a:lnSpc>
              <a:spcAft>
                <a:spcPts val="8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Şekil 1’e göre, 3B yazıcı teknolojilerinden çoğunlukla fen, fizik, kimya, biyoloji, matematik, geometri, tarih, sosyal bilgiler ve okul öncesi eğitimi gibi konu alanlarında (%59) yararlanıldığı belirlenmiştir. Bu çalışmaları, sağlık eğitimi alanında (%22) 3B yazıcı teknolojileri uygulamaları takip etmiştir. 3B yazıcı teknolojisi kullanılarak mühendislik eğitimi (%10) ve moda eğitimi, müze eğitimi gibi alanlarda gerçekleştirilen çalışmaların (%7) ise sınırlı sayıda olduğu tespit edilmiştir. </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tr-TR" dirty="0"/>
          </a:p>
        </p:txBody>
      </p:sp>
    </p:spTree>
    <p:extLst>
      <p:ext uri="{BB962C8B-B14F-4D97-AF65-F5344CB8AC3E}">
        <p14:creationId xmlns:p14="http://schemas.microsoft.com/office/powerpoint/2010/main" val="357527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32D60171-4A6C-48EB-B497-28BBEBFC8D23}"/>
              </a:ext>
            </a:extLst>
          </p:cNvPr>
          <p:cNvPicPr>
            <a:picLocks noGrp="1" noChangeAspect="1"/>
          </p:cNvPicPr>
          <p:nvPr>
            <p:ph idx="1"/>
          </p:nvPr>
        </p:nvPicPr>
        <p:blipFill>
          <a:blip r:embed="rId2"/>
          <a:stretch>
            <a:fillRect/>
          </a:stretch>
        </p:blipFill>
        <p:spPr>
          <a:xfrm>
            <a:off x="264475" y="108318"/>
            <a:ext cx="5418873" cy="3320682"/>
          </a:xfrm>
        </p:spPr>
      </p:pic>
      <p:sp>
        <p:nvSpPr>
          <p:cNvPr id="3" name="Unvan 2"/>
          <p:cNvSpPr>
            <a:spLocks noGrp="1"/>
          </p:cNvSpPr>
          <p:nvPr>
            <p:ph type="title"/>
          </p:nvPr>
        </p:nvSpPr>
        <p:spPr/>
        <p:txBody>
          <a:bodyPr/>
          <a:lstStyle/>
          <a:p>
            <a:endParaRPr lang="tr-TR"/>
          </a:p>
        </p:txBody>
      </p:sp>
      <p:sp>
        <p:nvSpPr>
          <p:cNvPr id="6" name="Metin kutusu 5">
            <a:extLst>
              <a:ext uri="{FF2B5EF4-FFF2-40B4-BE49-F238E27FC236}">
                <a16:creationId xmlns:a16="http://schemas.microsoft.com/office/drawing/2014/main" id="{77AD73F0-D575-447F-8C22-4B94826ACCBE}"/>
              </a:ext>
            </a:extLst>
          </p:cNvPr>
          <p:cNvSpPr txBox="1"/>
          <p:nvPr/>
        </p:nvSpPr>
        <p:spPr>
          <a:xfrm>
            <a:off x="264475" y="3530992"/>
            <a:ext cx="8443427" cy="2227982"/>
          </a:xfrm>
          <a:prstGeom prst="rect">
            <a:avLst/>
          </a:prstGeom>
          <a:noFill/>
        </p:spPr>
        <p:txBody>
          <a:bodyPr wrap="square" rtlCol="0">
            <a:spAutoFit/>
          </a:bodyPr>
          <a:lstStyle/>
          <a:p>
            <a:pPr>
              <a:lnSpc>
                <a:spcPct val="150000"/>
              </a:lnSpc>
              <a:spcAft>
                <a:spcPts val="800"/>
              </a:spcAft>
            </a:pPr>
            <a:r>
              <a:rPr lang="tr-TR" sz="1800" b="1" dirty="0">
                <a:effectLst/>
                <a:latin typeface="Times New Roman" panose="02020603050405020304" pitchFamily="18" charset="0"/>
                <a:ea typeface="Calibri" panose="020F0502020204030204" pitchFamily="34" charset="0"/>
                <a:cs typeface="Times New Roman" panose="02020603050405020304" pitchFamily="18" charset="0"/>
              </a:rPr>
              <a:t>Şekil 3; Çalışmaların yıllara göre dağılımı</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0"/>
              </a:spcAft>
            </a:pPr>
            <a:r>
              <a:rPr lang="tr-TR" sz="1800" dirty="0">
                <a:effectLst/>
                <a:latin typeface="Times New Roman" panose="02020603050405020304" pitchFamily="18" charset="0"/>
                <a:ea typeface="Calibri" panose="020F0502020204030204" pitchFamily="34" charset="0"/>
                <a:cs typeface="Times New Roman" panose="02020603050405020304" pitchFamily="18" charset="0"/>
              </a:rPr>
              <a:t>Şekil 3’e göre, eğitimde 3B yazıcı teknolojileri kullanımı alanında yapılan çalışmaların 2019 yılından sonra belirgin bir artış gösterdiği belirlenmiştir. 2007 (f=1), 2009 (f=1) ve 2012 (f=1) yıllarında yapılan çalışmaların 2014 yılı ve sonrasında yapılan çalışmalara göre oldukça az düzeyde olduğu belirlenmiştir.</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89786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5B00CDE4-2B54-4393-80E3-725FE2B7235F}"/>
              </a:ext>
            </a:extLst>
          </p:cNvPr>
          <p:cNvSpPr>
            <a:spLocks noGrp="1"/>
          </p:cNvSpPr>
          <p:nvPr>
            <p:ph idx="1"/>
          </p:nvPr>
        </p:nvSpPr>
        <p:spPr>
          <a:xfrm>
            <a:off x="154745" y="1420837"/>
            <a:ext cx="8360605" cy="4756129"/>
          </a:xfrm>
        </p:spPr>
        <p:txBody>
          <a:bodyPr>
            <a:normAutofit fontScale="92500" lnSpcReduction="10000"/>
          </a:bodyPr>
          <a:lstStyle/>
          <a:p>
            <a:pPr>
              <a:lnSpc>
                <a:spcPct val="150000"/>
              </a:lnSpc>
            </a:pPr>
            <a:r>
              <a:rPr lang="tr-TR" sz="1800" dirty="0">
                <a:solidFill>
                  <a:srgbClr val="FF0000"/>
                </a:solidFill>
                <a:effectLst/>
                <a:latin typeface="Times New Roman" panose="02020603050405020304" pitchFamily="18" charset="0"/>
                <a:ea typeface="Calibri" panose="020F0502020204030204" pitchFamily="34" charset="0"/>
              </a:rPr>
              <a:t>Çalışmanın Örneklemi</a:t>
            </a:r>
            <a:r>
              <a:rPr lang="tr-TR" sz="1800" dirty="0">
                <a:effectLst/>
                <a:latin typeface="Times New Roman" panose="02020603050405020304" pitchFamily="18" charset="0"/>
                <a:ea typeface="Calibri" panose="020F0502020204030204" pitchFamily="34" charset="0"/>
              </a:rPr>
              <a:t>:</a:t>
            </a:r>
          </a:p>
          <a:p>
            <a:pPr marL="0" indent="0">
              <a:lnSpc>
                <a:spcPct val="150000"/>
              </a:lnSpc>
              <a:buNone/>
            </a:pPr>
            <a:r>
              <a:rPr lang="tr-TR" dirty="0">
                <a:latin typeface="Times New Roman" panose="02020603050405020304" pitchFamily="18" charset="0"/>
                <a:ea typeface="Calibri" panose="020F0502020204030204" pitchFamily="34" charset="0"/>
              </a:rPr>
              <a:t>    Görme engelli öğrenciler.</a:t>
            </a:r>
            <a:endParaRPr lang="tr-TR" sz="1800" dirty="0">
              <a:effectLst/>
              <a:latin typeface="Times New Roman" panose="02020603050405020304" pitchFamily="18" charset="0"/>
              <a:ea typeface="Calibri" panose="020F0502020204030204" pitchFamily="34" charset="0"/>
            </a:endParaRPr>
          </a:p>
          <a:p>
            <a:pPr>
              <a:lnSpc>
                <a:spcPct val="150000"/>
              </a:lnSpc>
            </a:pPr>
            <a:r>
              <a:rPr lang="tr-TR" sz="1800" dirty="0">
                <a:solidFill>
                  <a:srgbClr val="FF0000"/>
                </a:solidFill>
                <a:effectLst/>
                <a:latin typeface="Times New Roman" panose="02020603050405020304" pitchFamily="18" charset="0"/>
                <a:ea typeface="Calibri" panose="020F0502020204030204" pitchFamily="34" charset="0"/>
              </a:rPr>
              <a:t>Çalışmanın Amacı:</a:t>
            </a:r>
            <a:endParaRPr lang="tr-TR" dirty="0">
              <a:solidFill>
                <a:srgbClr val="FF0000"/>
              </a:solidFill>
              <a:latin typeface="Times New Roman" panose="02020603050405020304" pitchFamily="18" charset="0"/>
              <a:ea typeface="Calibri" panose="020F0502020204030204" pitchFamily="34" charset="0"/>
            </a:endParaRPr>
          </a:p>
          <a:p>
            <a:pPr marL="0" indent="0">
              <a:lnSpc>
                <a:spcPct val="150000"/>
              </a:lnSpc>
              <a:buNone/>
            </a:pPr>
            <a:r>
              <a:rPr lang="tr-TR" sz="1800" dirty="0">
                <a:effectLst/>
                <a:latin typeface="Times New Roman" panose="02020603050405020304" pitchFamily="18" charset="0"/>
                <a:ea typeface="Calibri" panose="020F0502020204030204" pitchFamily="34" charset="0"/>
              </a:rPr>
              <a:t>    Görme engelli öğrencilerin tarih dersinde yüksek kaliteli öğretime tam erişimlerini sağlayan öğretim materyalleri için 3B baskı teknolojisinin nasıl kullanılabileceği araştırılmıştır.</a:t>
            </a:r>
          </a:p>
          <a:p>
            <a:pPr>
              <a:lnSpc>
                <a:spcPct val="150000"/>
              </a:lnSpc>
            </a:pPr>
            <a:r>
              <a:rPr lang="tr-TR" dirty="0">
                <a:solidFill>
                  <a:srgbClr val="FF0000"/>
                </a:solidFill>
                <a:latin typeface="Times New Roman" panose="02020603050405020304" pitchFamily="18" charset="0"/>
              </a:rPr>
              <a:t>Çalışma Sonucu:</a:t>
            </a:r>
          </a:p>
          <a:p>
            <a:pPr marL="0" indent="0">
              <a:lnSpc>
                <a:spcPct val="150000"/>
              </a:lnSpc>
              <a:buNone/>
            </a:pPr>
            <a:r>
              <a:rPr lang="tr-TR" sz="1800" dirty="0">
                <a:effectLst/>
                <a:latin typeface="Times New Roman" panose="02020603050405020304" pitchFamily="18" charset="0"/>
                <a:ea typeface="Calibri" panose="020F0502020204030204" pitchFamily="34" charset="0"/>
              </a:rPr>
              <a:t>    Sınıfta, 3B materyallerin hem öğretme hem de öğrenme üzerinde olumlu bir etkisi oldu. Bu projeye katılan öğrenciler ve öğretmenler, 3B basılmış nesnelerin malzeme özelliklerinin ve sağlamlığının daha fazla uygulama için iyileştirilmesi gerektiğini belirtseler de, 3B dokunsal öğretim materyallerinin güçlendirilmesi de dahil olmak üzere çeşitli faydalarını güçlü bir şekilde kabul etmişlerdir.</a:t>
            </a:r>
            <a:endParaRPr lang="tr-TR" dirty="0"/>
          </a:p>
        </p:txBody>
      </p:sp>
      <p:sp>
        <p:nvSpPr>
          <p:cNvPr id="3" name="Başlık 2">
            <a:extLst>
              <a:ext uri="{FF2B5EF4-FFF2-40B4-BE49-F238E27FC236}">
                <a16:creationId xmlns:a16="http://schemas.microsoft.com/office/drawing/2014/main" id="{BD2C47E8-5DA6-49A2-AF1A-214DC0BBE5B9}"/>
              </a:ext>
            </a:extLst>
          </p:cNvPr>
          <p:cNvSpPr>
            <a:spLocks noGrp="1"/>
          </p:cNvSpPr>
          <p:nvPr>
            <p:ph type="title"/>
          </p:nvPr>
        </p:nvSpPr>
        <p:spPr>
          <a:xfrm>
            <a:off x="0" y="126610"/>
            <a:ext cx="9144000" cy="998806"/>
          </a:xfrm>
        </p:spPr>
        <p:txBody>
          <a:bodyPr>
            <a:normAutofit fontScale="90000"/>
          </a:bodyPr>
          <a:lstStyle/>
          <a:p>
            <a:pPr>
              <a:lnSpc>
                <a:spcPct val="150000"/>
              </a:lnSpc>
            </a:pPr>
            <a:br>
              <a:rPr lang="tr-TR" sz="2000" b="1" i="0" dirty="0">
                <a:solidFill>
                  <a:srgbClr val="FF0000"/>
                </a:solidFill>
                <a:effectLst/>
                <a:latin typeface="Times New Roman" panose="02020603050405020304" pitchFamily="18" charset="0"/>
                <a:cs typeface="Times New Roman" panose="02020603050405020304" pitchFamily="18" charset="0"/>
              </a:rPr>
            </a:br>
            <a:r>
              <a:rPr lang="en-US" sz="1900" b="1" i="0" dirty="0">
                <a:solidFill>
                  <a:srgbClr val="FF0000"/>
                </a:solidFill>
                <a:effectLst/>
                <a:latin typeface="Times New Roman" panose="02020603050405020304" pitchFamily="18" charset="0"/>
                <a:cs typeface="Times New Roman" panose="02020603050405020304" pitchFamily="18" charset="0"/>
              </a:rPr>
              <a:t>INTRODUCTION OF 3D PRINTING TECHNOLOGY IN THE CLASSROOM FOR VISUALLY IMPAIRED STUDENTS</a:t>
            </a:r>
            <a:br>
              <a:rPr lang="tr-TR" sz="1900" b="1" i="0" dirty="0">
                <a:solidFill>
                  <a:srgbClr val="FF0000"/>
                </a:solidFill>
                <a:effectLst/>
                <a:latin typeface="Times New Roman" panose="02020603050405020304" pitchFamily="18" charset="0"/>
                <a:cs typeface="Times New Roman" panose="02020603050405020304" pitchFamily="18" charset="0"/>
              </a:rPr>
            </a:br>
            <a:r>
              <a:rPr lang="tr-TR" sz="1900" b="1" i="0" dirty="0">
                <a:solidFill>
                  <a:srgbClr val="FF0000"/>
                </a:solidFill>
                <a:effectLst/>
                <a:latin typeface="Times New Roman" panose="02020603050405020304" pitchFamily="18" charset="0"/>
                <a:cs typeface="Times New Roman" panose="02020603050405020304" pitchFamily="18" charset="0"/>
              </a:rPr>
              <a:t>GÖRME ENGELLİ ÖĞRENCİLER İÇİN SINIFTA 3D BASKI TEKNOLOJİSİNİN TANITIMI</a:t>
            </a:r>
            <a:br>
              <a:rPr lang="tr-TR" b="1" i="0" dirty="0">
                <a:solidFill>
                  <a:srgbClr val="555555"/>
                </a:solidFill>
                <a:effectLst/>
                <a:latin typeface="Open Sans" panose="020B0606030504020204" pitchFamily="34" charset="0"/>
              </a:rPr>
            </a:br>
            <a:endParaRPr lang="tr-TR" dirty="0"/>
          </a:p>
        </p:txBody>
      </p:sp>
    </p:spTree>
    <p:extLst>
      <p:ext uri="{BB962C8B-B14F-4D97-AF65-F5344CB8AC3E}">
        <p14:creationId xmlns:p14="http://schemas.microsoft.com/office/powerpoint/2010/main" val="30480859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297D8175-43DE-4D0C-B1DC-54B423D888F7}"/>
              </a:ext>
            </a:extLst>
          </p:cNvPr>
          <p:cNvPicPr>
            <a:picLocks noGrp="1" noChangeAspect="1"/>
          </p:cNvPicPr>
          <p:nvPr>
            <p:ph idx="1"/>
          </p:nvPr>
        </p:nvPicPr>
        <p:blipFill>
          <a:blip r:embed="rId2"/>
          <a:stretch>
            <a:fillRect/>
          </a:stretch>
        </p:blipFill>
        <p:spPr>
          <a:xfrm>
            <a:off x="1492960" y="352897"/>
            <a:ext cx="5892578" cy="5424293"/>
          </a:xfrm>
        </p:spPr>
      </p:pic>
      <p:sp>
        <p:nvSpPr>
          <p:cNvPr id="3" name="Unvan 2"/>
          <p:cNvSpPr>
            <a:spLocks noGrp="1"/>
          </p:cNvSpPr>
          <p:nvPr>
            <p:ph type="title"/>
          </p:nvPr>
        </p:nvSpPr>
        <p:spPr/>
        <p:txBody>
          <a:bodyPr/>
          <a:lstStyle/>
          <a:p>
            <a:endParaRPr lang="tr-TR"/>
          </a:p>
        </p:txBody>
      </p:sp>
    </p:spTree>
    <p:extLst>
      <p:ext uri="{BB962C8B-B14F-4D97-AF65-F5344CB8AC3E}">
        <p14:creationId xmlns:p14="http://schemas.microsoft.com/office/powerpoint/2010/main" val="13878954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a:extLst>
              <a:ext uri="{FF2B5EF4-FFF2-40B4-BE49-F238E27FC236}">
                <a16:creationId xmlns:a16="http://schemas.microsoft.com/office/drawing/2014/main" id="{959FCE5A-6EA4-4FCE-B074-B84FB9A3ACF2}"/>
              </a:ext>
            </a:extLst>
          </p:cNvPr>
          <p:cNvSpPr>
            <a:spLocks noGrp="1"/>
          </p:cNvSpPr>
          <p:nvPr>
            <p:ph idx="1"/>
          </p:nvPr>
        </p:nvSpPr>
        <p:spPr/>
        <p:txBody>
          <a:bodyPr>
            <a:normAutofit/>
          </a:bodyPr>
          <a:lstStyle/>
          <a:p>
            <a:pPr>
              <a:lnSpc>
                <a:spcPct val="150000"/>
              </a:lnSpc>
            </a:pPr>
            <a:r>
              <a:rPr lang="tr-TR" dirty="0">
                <a:solidFill>
                  <a:srgbClr val="FF0000"/>
                </a:solidFill>
                <a:latin typeface="Times New Roman" panose="02020603050405020304" pitchFamily="18" charset="0"/>
                <a:cs typeface="Times New Roman" panose="02020603050405020304" pitchFamily="18" charset="0"/>
              </a:rPr>
              <a:t>Çalışmanın Örneklemi:</a:t>
            </a:r>
          </a:p>
          <a:p>
            <a:pPr marL="0" indent="0">
              <a:lnSpc>
                <a:spcPct val="150000"/>
              </a:lnSpc>
              <a:buNone/>
            </a:pPr>
            <a:r>
              <a:rPr lang="tr-TR" dirty="0">
                <a:latin typeface="Times New Roman" panose="02020603050405020304" pitchFamily="18" charset="0"/>
                <a:cs typeface="Times New Roman" panose="02020603050405020304" pitchFamily="18" charset="0"/>
              </a:rPr>
              <a:t>    Moda tasarımı konusunda eğitim alan 17 öğrenci</a:t>
            </a:r>
          </a:p>
          <a:p>
            <a:pPr>
              <a:lnSpc>
                <a:spcPct val="150000"/>
              </a:lnSpc>
            </a:pPr>
            <a:r>
              <a:rPr lang="tr-TR" dirty="0">
                <a:solidFill>
                  <a:srgbClr val="FF0000"/>
                </a:solidFill>
                <a:latin typeface="Times New Roman" panose="02020603050405020304" pitchFamily="18" charset="0"/>
                <a:cs typeface="Times New Roman" panose="02020603050405020304" pitchFamily="18" charset="0"/>
              </a:rPr>
              <a:t>Çalışmanın Amacı:</a:t>
            </a:r>
          </a:p>
          <a:p>
            <a:pPr marL="0" indent="0">
              <a:lnSpc>
                <a:spcPct val="150000"/>
              </a:lnSpc>
              <a:buNone/>
            </a:pPr>
            <a:r>
              <a:rPr lang="tr-TR" dirty="0">
                <a:effectLst/>
                <a:latin typeface="Times New Roman" panose="02020603050405020304" pitchFamily="18" charset="0"/>
                <a:ea typeface="Calibri" panose="020F0502020204030204" pitchFamily="34" charset="0"/>
                <a:cs typeface="Times New Roman" panose="02020603050405020304" pitchFamily="18" charset="0"/>
              </a:rPr>
              <a:t>    Moda tasarımında 3D baskı çalışmalarının eğitimciler açısından önemi araştırılmıştır.</a:t>
            </a:r>
            <a:endParaRPr lang="tr-TR" dirty="0">
              <a:latin typeface="Times New Roman" panose="02020603050405020304" pitchFamily="18" charset="0"/>
              <a:cs typeface="Times New Roman" panose="02020603050405020304" pitchFamily="18" charset="0"/>
            </a:endParaRPr>
          </a:p>
          <a:p>
            <a:pPr>
              <a:lnSpc>
                <a:spcPct val="150000"/>
              </a:lnSpc>
            </a:pPr>
            <a:r>
              <a:rPr lang="tr-TR" dirty="0">
                <a:solidFill>
                  <a:srgbClr val="FF0000"/>
                </a:solidFill>
                <a:latin typeface="Times New Roman" panose="02020603050405020304" pitchFamily="18" charset="0"/>
                <a:cs typeface="Times New Roman" panose="02020603050405020304" pitchFamily="18" charset="0"/>
              </a:rPr>
              <a:t>Çalışmanın Sonucu:</a:t>
            </a:r>
          </a:p>
          <a:p>
            <a:pPr marL="0" indent="0">
              <a:lnSpc>
                <a:spcPct val="150000"/>
              </a:lnSpc>
              <a:buNone/>
            </a:pPr>
            <a:r>
              <a:rPr lang="tr-TR" dirty="0">
                <a:effectLst/>
                <a:latin typeface="Times New Roman" panose="02020603050405020304" pitchFamily="18" charset="0"/>
                <a:ea typeface="Calibri" panose="020F0502020204030204" pitchFamily="34" charset="0"/>
                <a:cs typeface="Times New Roman" panose="02020603050405020304" pitchFamily="18" charset="0"/>
              </a:rPr>
              <a:t>    3B yazıcı teknolojisi sayesinde moda tasarımın derslerinde pedagojik formasyon imkanı sağlamıştır.</a:t>
            </a:r>
            <a:endParaRPr lang="tr-TR" dirty="0">
              <a:latin typeface="Times New Roman" panose="02020603050405020304" pitchFamily="18" charset="0"/>
              <a:cs typeface="Times New Roman" panose="02020603050405020304" pitchFamily="18" charset="0"/>
            </a:endParaRPr>
          </a:p>
        </p:txBody>
      </p:sp>
      <p:sp>
        <p:nvSpPr>
          <p:cNvPr id="3" name="Başlık 2">
            <a:extLst>
              <a:ext uri="{FF2B5EF4-FFF2-40B4-BE49-F238E27FC236}">
                <a16:creationId xmlns:a16="http://schemas.microsoft.com/office/drawing/2014/main" id="{5F92610A-73D8-44BD-B394-F78A958B4880}"/>
              </a:ext>
            </a:extLst>
          </p:cNvPr>
          <p:cNvSpPr>
            <a:spLocks noGrp="1"/>
          </p:cNvSpPr>
          <p:nvPr>
            <p:ph type="title"/>
          </p:nvPr>
        </p:nvSpPr>
        <p:spPr/>
        <p:txBody>
          <a:bodyPr>
            <a:normAutofit fontScale="90000"/>
          </a:bodyPr>
          <a:lstStyle/>
          <a:p>
            <a:pPr>
              <a:lnSpc>
                <a:spcPct val="150000"/>
              </a:lnSpc>
            </a:pPr>
            <a:r>
              <a:rPr lang="en-US" sz="2300" b="1" i="0" dirty="0">
                <a:solidFill>
                  <a:srgbClr val="FF0000"/>
                </a:solidFill>
                <a:effectLst/>
                <a:latin typeface="Times New Roman" panose="02020603050405020304" pitchFamily="18" charset="0"/>
                <a:cs typeface="Times New Roman" panose="02020603050405020304" pitchFamily="18" charset="0"/>
              </a:rPr>
              <a:t>Case study on 3D printing education in fashion design coursework</a:t>
            </a:r>
            <a:br>
              <a:rPr lang="en-US" sz="2300" b="1" i="0" dirty="0">
                <a:solidFill>
                  <a:srgbClr val="FF0000"/>
                </a:solidFill>
                <a:effectLst/>
                <a:latin typeface="Times New Roman" panose="02020603050405020304" pitchFamily="18" charset="0"/>
                <a:cs typeface="Times New Roman" panose="02020603050405020304" pitchFamily="18" charset="0"/>
              </a:rPr>
            </a:br>
            <a:r>
              <a:rPr lang="tr-TR" sz="2300" b="1" i="0" dirty="0">
                <a:solidFill>
                  <a:srgbClr val="FF0000"/>
                </a:solidFill>
                <a:effectLst/>
                <a:latin typeface="Times New Roman" panose="02020603050405020304" pitchFamily="18" charset="0"/>
                <a:cs typeface="Times New Roman" panose="02020603050405020304" pitchFamily="18" charset="0"/>
              </a:rPr>
              <a:t>Moda tasarımı eğitiminde 3D baskı eğitimi üzerine vaka çalışması</a:t>
            </a:r>
            <a:br>
              <a:rPr lang="tr-TR" b="1" i="0" dirty="0">
                <a:solidFill>
                  <a:srgbClr val="333333"/>
                </a:solidFill>
                <a:effectLst/>
                <a:latin typeface="Georgia" panose="02040502050405020303" pitchFamily="18" charset="0"/>
              </a:rPr>
            </a:br>
            <a:endParaRPr lang="tr-TR" dirty="0"/>
          </a:p>
        </p:txBody>
      </p:sp>
    </p:spTree>
    <p:extLst>
      <p:ext uri="{BB962C8B-B14F-4D97-AF65-F5344CB8AC3E}">
        <p14:creationId xmlns:p14="http://schemas.microsoft.com/office/powerpoint/2010/main" val="197643277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BİYOLOJİK RİSK ETMENLERİ&amp;quot;&quot;/&gt;&lt;property id=&quot;20307&quot; value=&quot;256&quot;/&gt;&lt;/object&gt;&lt;object type=&quot;3&quot; unique_id=&quot;12436&quot;&gt;&lt;property id=&quot;20148&quot; value=&quot;5&quot;/&gt;&lt;property id=&quot;20300&quot; value=&quot;Slide 2 - &amp;quot;MİKROORGANİZMALARIN ÖNEMİ VE YAYGINLIĞI &amp;quot;&quot;/&gt;&lt;property id=&quot;20307&quot; value=&quot;257&quot;/&gt;&lt;/object&gt;&lt;object type=&quot;3&quot; unique_id=&quot;12529&quot;&gt;&lt;property id=&quot;20148&quot; value=&quot;5&quot;/&gt;&lt;property id=&quot;20300&quot; value=&quot;Slide 3 - &amp;quot;MİKROORGANİZMALARIN ÖNEMİ VE YAYGINLIĞI &amp;quot;&quot;/&gt;&lt;property id=&quot;20307&quot; value=&quot;258&quot;/&gt;&lt;/object&gt;&lt;object type=&quot;3&quot; unique_id=&quot;12530&quot;&gt;&lt;property id=&quot;20148&quot; value=&quot;5&quot;/&gt;&lt;property id=&quot;20300&quot; value=&quot;Slide 4 - &amp;quot;MİKROORGANİZMALARIN ÖNEMİ VE YAYGINLIĞI &amp;quot;&quot;/&gt;&lt;property id=&quot;20307&quot; value=&quot;259&quot;/&gt;&lt;/object&gt;&lt;object type=&quot;3&quot; unique_id=&quot;12531&quot;&gt;&lt;property id=&quot;20148&quot; value=&quot;5&quot;/&gt;&lt;property id=&quot;20300&quot; value=&quot;Slide 5 - &amp;quot;MİKROORGANİZMALARIN ÖNEMİ VE YAYGINLIĞI &amp;quot;&quot;/&gt;&lt;property id=&quot;20307&quot; value=&quot;260&quot;/&gt;&lt;/object&gt;&lt;object type=&quot;3&quot; unique_id=&quot;12532&quot;&gt;&lt;property id=&quot;20148&quot; value=&quot;5&quot;/&gt;&lt;property id=&quot;20300&quot; value=&quot;Slide 6 - &amp;quot;MİKROORGANİZMALARIN ÖNEMİ VE YAYGINLIĞI &amp;quot;&quot;/&gt;&lt;property id=&quot;20307&quot; value=&quot;261&quot;/&gt;&lt;/object&gt;&lt;object type=&quot;3&quot; unique_id=&quot;12533&quot;&gt;&lt;property id=&quot;20148&quot; value=&quot;5&quot;/&gt;&lt;property id=&quot;20300&quot; value=&quot;Slide 7 - &amp;quot;MİKROORGANİZMALARIN ÖNEMİ VE YAYGINLIĞI &amp;quot;&quot;/&gt;&lt;property id=&quot;20307&quot; value=&quot;262&quot;/&gt;&lt;/object&gt;&lt;object type=&quot;3&quot; unique_id=&quot;12534&quot;&gt;&lt;property id=&quot;20148&quot; value=&quot;5&quot;/&gt;&lt;property id=&quot;20300&quot; value=&quot;Slide 8 - &amp;quot;MİKROORGANİZMALARIN ÖNEMİ VE YAYGINLIĞI &amp;quot;&quot;/&gt;&lt;property id=&quot;20307&quot; value=&quot;263&quot;/&gt;&lt;/object&gt;&lt;object type=&quot;3&quot; unique_id=&quot;12535&quot;&gt;&lt;property id=&quot;20148&quot; value=&quot;5&quot;/&gt;&lt;property id=&quot;20300&quot; value=&quot;Slide 9 - &amp;quot;MİKROORGANİZMALARIN ÖNEMİ VE YAYGINLIĞI &amp;quot;&quot;/&gt;&lt;property id=&quot;20307&quot; value=&quot;264&quot;/&gt;&lt;/object&gt;&lt;object type=&quot;3&quot; unique_id=&quot;12536&quot;&gt;&lt;property id=&quot;20148&quot; value=&quot;5&quot;/&gt;&lt;property id=&quot;20300&quot; value=&quot;Slide 10 - &amp;quot;MİKROORGANİZMALARIN ÖNEMİ VE YAYGINLIĞI &amp;quot;&quot;/&gt;&lt;property id=&quot;20307&quot; value=&quot;265&quot;/&gt;&lt;/object&gt;&lt;object type=&quot;3&quot; unique_id=&quot;12537&quot;&gt;&lt;property id=&quot;20148&quot; value=&quot;5&quot;/&gt;&lt;property id=&quot;20300&quot; value=&quot;Slide 11 - &amp;quot;MİKROORGANİZMALARIN ÖNEMİ VE YAYGINLIĞI &amp;quot;&quot;/&gt;&lt;property id=&quot;20307&quot; value=&quot;266&quot;/&gt;&lt;/object&gt;&lt;object type=&quot;3&quot; unique_id=&quot;12538&quot;&gt;&lt;property id=&quot;20148&quot; value=&quot;5&quot;/&gt;&lt;property id=&quot;20300&quot; value=&quot;Slide 12 - &amp;quot;MİKROORGANİZMALARIN ÖNEMİ VE YAYGINLIĞI &amp;quot;&quot;/&gt;&lt;property id=&quot;20307&quot; value=&quot;267&quot;/&gt;&lt;/object&gt;&lt;object type=&quot;3&quot; unique_id=&quot;12539&quot;&gt;&lt;property id=&quot;20148&quot; value=&quot;5&quot;/&gt;&lt;property id=&quot;20300&quot; value=&quot;Slide 13 - &amp;quot;MİKROORGANİZMALARIN ÖNEMİ VE YAYGINLIĞI &amp;quot;&quot;/&gt;&lt;property id=&quot;20307&quot; value=&quot;268&quot;/&gt;&lt;/object&gt;&lt;object type=&quot;3&quot; unique_id=&quot;12540&quot;&gt;&lt;property id=&quot;20148&quot; value=&quot;5&quot;/&gt;&lt;property id=&quot;20300&quot; value=&quot;Slide 14 - &amp;quot;MİKROORGANİZMALARIN ÖNEMİ VE YAYGINLIĞI &amp;quot;&quot;/&gt;&lt;property id=&quot;20307&quot; value=&quot;269&quot;/&gt;&lt;/object&gt;&lt;object type=&quot;3&quot; unique_id=&quot;12541&quot;&gt;&lt;property id=&quot;20148&quot; value=&quot;5&quot;/&gt;&lt;property id=&quot;20300&quot; value=&quot;Slide 15 - &amp;quot;MİKROORGANİZMALARIN ÖNEMİ VE YAYGINLIĞI &amp;quot;&quot;/&gt;&lt;property id=&quot;20307&quot; value=&quot;270&quot;/&gt;&lt;/object&gt;&lt;object type=&quot;3&quot; unique_id=&quot;12542&quot;&gt;&lt;property id=&quot;20148&quot; value=&quot;5&quot;/&gt;&lt;property id=&quot;20300&quot; value=&quot;Slide 16 - &amp;quot;MİKROORGANİZMALARIN ÖNEMİ VE YAYGINLIĞI &amp;quot;&quot;/&gt;&lt;property id=&quot;20307&quot; value=&quot;271&quot;/&gt;&lt;/object&gt;&lt;object type=&quot;3&quot; unique_id=&quot;12543&quot;&gt;&lt;property id=&quot;20148&quot; value=&quot;5&quot;/&gt;&lt;property id=&quot;20300&quot; value=&quot;Slide 17 - &amp;quot;MİKROORGANİZMALARIN ÖNEMİ VE YAYGINLIĞI &amp;quot;&quot;/&gt;&lt;property id=&quot;20307&quot; value=&quot;272&quot;/&gt;&lt;/object&gt;&lt;object type=&quot;3&quot; unique_id=&quot;12544&quot;&gt;&lt;property id=&quot;20148&quot; value=&quot;5&quot;/&gt;&lt;property id=&quot;20300&quot; value=&quot;Slide 18 - &amp;quot;MİKROORGANİZMALARIN ÖNEMİ VE YAYGINLIĞI &amp;quot;&quot;/&gt;&lt;property id=&quot;20307&quot; value=&quot;273&quot;/&gt;&lt;/object&gt;&lt;object type=&quot;3&quot; unique_id=&quot;12545&quot;&gt;&lt;property id=&quot;20148&quot; value=&quot;5&quot;/&gt;&lt;property id=&quot;20300&quot; value=&quot;Slide 19 - &amp;quot;MİKROORGANİZMALARIN ÖNEMİ VE YAYGINLIĞI &amp;quot;&quot;/&gt;&lt;property id=&quot;20307&quot; value=&quot;274&quot;/&gt;&lt;/object&gt;&lt;object type=&quot;3&quot; unique_id=&quot;12546&quot;&gt;&lt;property id=&quot;20148&quot; value=&quot;5&quot;/&gt;&lt;property id=&quot;20300&quot; value=&quot;Slide 20 - &amp;quot;MİKROORGANİZMALARIN ÖNEMİ VE YAYGINLIĞI &amp;quot;&quot;/&gt;&lt;property id=&quot;20307&quot; value=&quot;275&quot;/&gt;&lt;/object&gt;&lt;object type=&quot;3&quot; unique_id=&quot;12547&quot;&gt;&lt;property id=&quot;20148&quot; value=&quot;5&quot;/&gt;&lt;property id=&quot;20300&quot; value=&quot;Slide 21 - &amp;quot;MİKROORGANİZMALARIN ÖNEMİ VE YAYGINLIĞI &amp;quot;&quot;/&gt;&lt;property id=&quot;20307&quot; value=&quot;276&quot;/&gt;&lt;/object&gt;&lt;object type=&quot;3&quot; unique_id=&quot;13008&quot;&gt;&lt;property id=&quot;20148&quot; value=&quot;5&quot;/&gt;&lt;property id=&quot;20300&quot; value=&quot;Slide 22 - &amp;quot;MİKROORGANİZMALARIN ÖNEMİ VE YAYGINLIĞI &amp;quot;&quot;/&gt;&lt;property id=&quot;20307&quot; value=&quot;277&quot;/&gt;&lt;/object&gt;&lt;object type=&quot;3&quot; unique_id=&quot;13009&quot;&gt;&lt;property id=&quot;20148&quot; value=&quot;5&quot;/&gt;&lt;property id=&quot;20300&quot; value=&quot;Slide 23 - &amp;quot;MİKROORGANİZMALARIN ÖNEMİ VE YAYGINLIĞI &amp;quot;&quot;/&gt;&lt;property id=&quot;20307&quot; value=&quot;278&quot;/&gt;&lt;/object&gt;&lt;object type=&quot;3&quot; unique_id=&quot;13010&quot;&gt;&lt;property id=&quot;20148&quot; value=&quot;5&quot;/&gt;&lt;property id=&quot;20300&quot; value=&quot;Slide 24 - &amp;quot;MİKROORGANİZMALARIN ÖNEMİ VE YAYGINLIĞI &amp;quot;&quot;/&gt;&lt;property id=&quot;20307&quot; value=&quot;279&quot;/&gt;&lt;/object&gt;&lt;object type=&quot;3&quot; unique_id=&quot;13011&quot;&gt;&lt;property id=&quot;20148&quot; value=&quot;5&quot;/&gt;&lt;property id=&quot;20300&quot; value=&quot;Slide 25 - &amp;quot;MİKROORGANİZMALARIN ÖNEMİ VE YAYGINLIĞI &amp;quot;&quot;/&gt;&lt;property id=&quot;20307&quot; value=&quot;280&quot;/&gt;&lt;/object&gt;&lt;object type=&quot;3&quot; unique_id=&quot;13012&quot;&gt;&lt;property id=&quot;20148&quot; value=&quot;5&quot;/&gt;&lt;property id=&quot;20300&quot; value=&quot;Slide 26 - &amp;quot;MİKROORGANİZMALARIN ÖNEMİ VE YAYGINLIĞI &amp;quot;&quot;/&gt;&lt;property id=&quot;20307&quot; value=&quot;281&quot;/&gt;&lt;/object&gt;&lt;object type=&quot;3&quot; unique_id=&quot;13013&quot;&gt;&lt;property id=&quot;20148&quot; value=&quot;5&quot;/&gt;&lt;property id=&quot;20300&quot; value=&quot;Slide 27 - &amp;quot;MİKROORGANİZMALARIN ÖNEMİ VE YAYGINLIĞI &amp;quot;&quot;/&gt;&lt;property id=&quot;20307&quot; value=&quot;282&quot;/&gt;&lt;/object&gt;&lt;object type=&quot;3&quot; unique_id=&quot;13014&quot;&gt;&lt;property id=&quot;20148&quot; value=&quot;5&quot;/&gt;&lt;property id=&quot;20300&quot; value=&quot;Slide 28 - &amp;quot;MİKROORGANİZMALARIN ÖNEMİ VE YAYGINLIĞI &amp;quot;&quot;/&gt;&lt;property id=&quot;20307&quot; value=&quot;283&quot;/&gt;&lt;/object&gt;&lt;object type=&quot;3&quot; unique_id=&quot;13015&quot;&gt;&lt;property id=&quot;20148&quot; value=&quot;5&quot;/&gt;&lt;property id=&quot;20300&quot; value=&quot;Slide 29 - &amp;quot;MİKROORGANİZMALARIN ÖNEMİ VE YAYGINLIĞI &amp;quot;&quot;/&gt;&lt;property id=&quot;20307&quot; value=&quot;284&quot;/&gt;&lt;/object&gt;&lt;object type=&quot;3&quot; unique_id=&quot;13016&quot;&gt;&lt;property id=&quot;20148&quot; value=&quot;5&quot;/&gt;&lt;property id=&quot;20300&quot; value=&quot;Slide 30 - &amp;quot;MİKROORGANİZMALARIN ÖNEMİ VE YAYGINLIĞI &amp;quot;&quot;/&gt;&lt;property id=&quot;20307&quot; value=&quot;285&quot;/&gt;&lt;/object&gt;&lt;object type=&quot;3&quot; unique_id=&quot;13017&quot;&gt;&lt;property id=&quot;20148&quot; value=&quot;5&quot;/&gt;&lt;property id=&quot;20300&quot; value=&quot;Slide 31 - &amp;quot;MİKROORGANİZMALARIN ÖNEMİ VE YAYGINLIĞI &amp;quot;&quot;/&gt;&lt;property id=&quot;20307&quot; value=&quot;286&quot;/&gt;&lt;/object&gt;&lt;object type=&quot;3&quot; unique_id=&quot;13018&quot;&gt;&lt;property id=&quot;20148&quot; value=&quot;5&quot;/&gt;&lt;property id=&quot;20300&quot; value=&quot;Slide 32 - &amp;quot;MİKROORGANİZMALARIN ÖNEMİ VE YAYGINLIĞI &amp;quot;&quot;/&gt;&lt;property id=&quot;20307&quot; value=&quot;287&quot;/&gt;&lt;/object&gt;&lt;object type=&quot;3&quot; unique_id=&quot;13019&quot;&gt;&lt;property id=&quot;20148&quot; value=&quot;5&quot;/&gt;&lt;property id=&quot;20300&quot; value=&quot;Slide 33 - &amp;quot;MİKROORGANİZMALARIN ÖNEMİ VE YAYGINLIĞI &amp;quot;&quot;/&gt;&lt;property id=&quot;20307&quot; value=&quot;288&quot;/&gt;&lt;/object&gt;&lt;object type=&quot;3&quot; unique_id=&quot;13020&quot;&gt;&lt;property id=&quot;20148&quot; value=&quot;5&quot;/&gt;&lt;property id=&quot;20300&quot; value=&quot;Slide 34 - &amp;quot;MİKROORGANİZMALARIN ÖNEMİ VE YAYGINLIĞI &amp;quot;&quot;/&gt;&lt;property id=&quot;20307&quot; value=&quot;289&quot;/&gt;&lt;/object&gt;&lt;object type=&quot;3&quot; unique_id=&quot;13021&quot;&gt;&lt;property id=&quot;20148&quot; value=&quot;5&quot;/&gt;&lt;property id=&quot;20300&quot; value=&quot;Slide 35 - &amp;quot;MİKROORGANİZMALARIN ÖNEMİ VE YAYGINLIĞI &amp;quot;&quot;/&gt;&lt;property id=&quot;20307&quot; value=&quot;290&quot;/&gt;&lt;/object&gt;&lt;object type=&quot;3&quot; unique_id=&quot;13022&quot;&gt;&lt;property id=&quot;20148&quot; value=&quot;5&quot;/&gt;&lt;property id=&quot;20300&quot; value=&quot;Slide 36 - &amp;quot;MİKROORGANİZMALARIN ÖNEMİ VE YAYGINLIĞI &amp;quot;&quot;/&gt;&lt;property id=&quot;20307&quot; value=&quot;291&quot;/&gt;&lt;/object&gt;&lt;object type=&quot;3&quot; unique_id=&quot;13023&quot;&gt;&lt;property id=&quot;20148&quot; value=&quot;5&quot;/&gt;&lt;property id=&quot;20300&quot; value=&quot;Slide 37 - &amp;quot;MİKROORGANİZMALARIN ÖNEMİ VE YAYGINLIĞI &amp;quot;&quot;/&gt;&lt;property id=&quot;20307&quot; value=&quot;292&quot;/&gt;&lt;/object&gt;&lt;/object&gt;&lt;/object&gt;&lt;/database&gt;"/>
  <p:tag name="SECTOMILLISECCONVERTED" val="1"/>
  <p:tag name="ISPRING_UUID" val="{B62628E5-CEF4-449C-9D64-814FA87BC3D7}"/>
  <p:tag name="ISPRING_PROJECT_FOLDER_UPDATED" val="1"/>
  <p:tag name="ISPRING_RESOURCE_FOLDER" val="C:\Users\Ayça\Desktop\Excel Slayt\Excel_1_Microsoft Excel’e Giriş"/>
  <p:tag name="ISPRING_PRESENTATION_PATH" val="C:\Users\Ayça\Desktop\Excel Slayt\Excel_1_Microsoft Excel’e Giriş.pptx"/>
  <p:tag name="ISPRING_PRESENTATION_TITLE" val="Excel_1_Microsoft Excel’e Giriş"/>
  <p:tag name="ISPRING_SCREEN_RECS_UPDATED" val="0"/>
</p:tagLst>
</file>

<file path=ppt/theme/theme1.xml><?xml version="1.0" encoding="utf-8"?>
<a:theme xmlns:a="http://schemas.openxmlformats.org/drawingml/2006/main" name="Microsoft Word Yazdırma Seçenekleri">
  <a:themeElements>
    <a:clrScheme name="Özel 2">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0B0F0"/>
      </a:hlink>
      <a:folHlink>
        <a:srgbClr val="BDD7EE"/>
      </a:folHlink>
    </a:clrScheme>
    <a:fontScheme name="Ofis">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zem_tasarim.potx" id="{76D47A95-4BFB-4214-B057-206E71ED9DAA}" vid="{A41798C1-3102-42B5-B0F8-482B4C12AFE3}"/>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Excel_1</Template>
  <TotalTime>5371</TotalTime>
  <Words>1560</Words>
  <Application>Microsoft Office PowerPoint</Application>
  <PresentationFormat>Ekran Gösterisi (4:3)</PresentationFormat>
  <Paragraphs>95</Paragraphs>
  <Slides>28</Slides>
  <Notes>0</Notes>
  <HiddenSlides>0</HiddenSlides>
  <MMClips>0</MMClips>
  <ScaleCrop>false</ScaleCrop>
  <HeadingPairs>
    <vt:vector size="6" baseType="variant">
      <vt:variant>
        <vt:lpstr>Kullanılan Yazı Tipleri</vt:lpstr>
      </vt:variant>
      <vt:variant>
        <vt:i4>8</vt:i4>
      </vt:variant>
      <vt:variant>
        <vt:lpstr>Tema</vt:lpstr>
      </vt:variant>
      <vt:variant>
        <vt:i4>1</vt:i4>
      </vt:variant>
      <vt:variant>
        <vt:lpstr>Slayt Başlıkları</vt:lpstr>
      </vt:variant>
      <vt:variant>
        <vt:i4>28</vt:i4>
      </vt:variant>
    </vt:vector>
  </HeadingPairs>
  <TitlesOfParts>
    <vt:vector size="37" baseType="lpstr">
      <vt:lpstr>Arial</vt:lpstr>
      <vt:lpstr>Calibri</vt:lpstr>
      <vt:lpstr>Cambria</vt:lpstr>
      <vt:lpstr>Corbel</vt:lpstr>
      <vt:lpstr>Georgia</vt:lpstr>
      <vt:lpstr>Open Sans</vt:lpstr>
      <vt:lpstr>Poppins</vt:lpstr>
      <vt:lpstr>Times New Roman</vt:lpstr>
      <vt:lpstr>Microsoft Word Yazdırma Seçenekleri</vt:lpstr>
      <vt:lpstr>EĞİTİMİN HER ALANINDA 3-BOYUTLU YAZICILAR</vt:lpstr>
      <vt:lpstr>PowerPoint Sunusu</vt:lpstr>
      <vt:lpstr>PowerPoint Sunusu</vt:lpstr>
      <vt:lpstr>PowerPoint Sunusu</vt:lpstr>
      <vt:lpstr>PowerPoint Sunusu</vt:lpstr>
      <vt:lpstr>PowerPoint Sunusu</vt:lpstr>
      <vt:lpstr> INTRODUCTION OF 3D PRINTING TECHNOLOGY IN THE CLASSROOM FOR VISUALLY IMPAIRED STUDENTS GÖRME ENGELLİ ÖĞRENCİLER İÇİN SINIFTA 3D BASKI TEKNOLOJİSİNİN TANITIMI </vt:lpstr>
      <vt:lpstr>PowerPoint Sunusu</vt:lpstr>
      <vt:lpstr>Case study on 3D printing education in fashion design coursework Moda tasarımı eğitiminde 3D baskı eğitimi üzerine vaka çalışması </vt:lpstr>
      <vt:lpstr>PowerPoint Sunusu</vt:lpstr>
      <vt:lpstr>3D printing materials and their use in medical education: a review of current technology and trends for the future 3D baskı malzemeleri ve tıp eğitiminde kullanımları: mevcut teknoloji ve gelecek için trendlerin gözden geçirilmesi </vt:lpstr>
      <vt:lpstr>PowerPoint Sunusu</vt:lpstr>
      <vt:lpstr>3D printed replicas for endodontic education Endodontik eğitim için 3D baskılı kopyalar</vt:lpstr>
      <vt:lpstr>PowerPoint Sunusu</vt:lpstr>
      <vt:lpstr>SAĞLIKTA GELİŞEN TEKNOLOJİ: ÜÇ BOYUTLU YAZICILAR </vt:lpstr>
      <vt:lpstr>PowerPoint Sunusu</vt:lpstr>
      <vt:lpstr>3B Yazıcı Kullanımının Akademik Başarı, Tutum, Motivasyon Ve Eleştirel Düşünme Eğilimlerine Etkisi </vt:lpstr>
      <vt:lpstr>PowerPoint Sunusu</vt:lpstr>
      <vt:lpstr>Kimya Eğitiminde Atom Ve Molekül Yapılarının Öğretiminde Üç Boyutlu Tasarım Uygulamaları </vt:lpstr>
      <vt:lpstr>PowerPoint Sunusu</vt:lpstr>
      <vt:lpstr>Building Confidence: Engaging Students through 3D Printing in Biology Courses Güven Oluşturma: Biyoloji Derslerinde Öğrencilerin 3D Baskı Yoluyla İlgisini Çekme</vt:lpstr>
      <vt:lpstr>PowerPoint Sunusu</vt:lpstr>
      <vt:lpstr>PowerPoint Sunusu</vt:lpstr>
      <vt:lpstr>PowerPoint Sunusu</vt:lpstr>
      <vt:lpstr>PowerPoint Sunusu</vt:lpstr>
      <vt:lpstr>PowerPoint Sunusu</vt:lpstr>
      <vt:lpstr>PowerPoint Sunusu</vt:lpstr>
      <vt:lpstr>PowerPoint Sunusu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Excel_1_Microsoft Excel’e Giriş</dc:title>
  <dc:creator>Ayca</dc:creator>
  <cp:lastModifiedBy>Yaren Celik</cp:lastModifiedBy>
  <cp:revision>175</cp:revision>
  <dcterms:created xsi:type="dcterms:W3CDTF">2017-09-10T14:44:31Z</dcterms:created>
  <dcterms:modified xsi:type="dcterms:W3CDTF">2022-09-21T12:56:17Z</dcterms:modified>
</cp:coreProperties>
</file>