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81" r:id="rId4"/>
    <p:sldId id="282" r:id="rId5"/>
    <p:sldId id="283" r:id="rId6"/>
    <p:sldId id="302" r:id="rId7"/>
    <p:sldId id="303" r:id="rId8"/>
    <p:sldId id="304" r:id="rId9"/>
    <p:sldId id="258" r:id="rId10"/>
    <p:sldId id="259" r:id="rId11"/>
    <p:sldId id="260" r:id="rId12"/>
    <p:sldId id="261" r:id="rId13"/>
    <p:sldId id="262" r:id="rId14"/>
    <p:sldId id="263" r:id="rId15"/>
    <p:sldId id="306" r:id="rId16"/>
    <p:sldId id="264" r:id="rId17"/>
    <p:sldId id="305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75" r:id="rId37"/>
    <p:sldId id="276" r:id="rId38"/>
    <p:sldId id="277" r:id="rId39"/>
    <p:sldId id="278" r:id="rId40"/>
    <p:sldId id="28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Koyu Stil 1 - Vurgu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oyu Stil 1 - Vurgu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94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33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345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040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9467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7227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366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068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219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000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096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53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7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22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28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666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88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76098-0E20-4C42-8269-84DCC8111360}" type="datetimeFigureOut">
              <a:rPr lang="tr-TR" smtClean="0"/>
              <a:t>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8B084B-4D2C-47E7-B334-8727B3304E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49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tc.com/en/products/cad/creo" TargetMode="External"/><Relationship Id="rId3" Type="http://schemas.openxmlformats.org/officeDocument/2006/relationships/hyperlink" Target="http://www.blender.org/" TargetMode="External"/><Relationship Id="rId7" Type="http://schemas.openxmlformats.org/officeDocument/2006/relationships/hyperlink" Target="http://www.3ds.com/" TargetMode="External"/><Relationship Id="rId2" Type="http://schemas.openxmlformats.org/officeDocument/2006/relationships/hyperlink" Target="http://www.tinkercad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todesk.com/products/fusion-360" TargetMode="External"/><Relationship Id="rId5" Type="http://schemas.openxmlformats.org/officeDocument/2006/relationships/hyperlink" Target="http://www.openscad.org/" TargetMode="External"/><Relationship Id="rId4" Type="http://schemas.openxmlformats.org/officeDocument/2006/relationships/hyperlink" Target="http://www.freecadweb.org/" TargetMode="External"/><Relationship Id="rId9" Type="http://schemas.openxmlformats.org/officeDocument/2006/relationships/hyperlink" Target="https://www.sketchup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ketchfab.com/" TargetMode="External"/><Relationship Id="rId3" Type="http://schemas.openxmlformats.org/officeDocument/2006/relationships/hyperlink" Target="http://www.myminifactory.com/" TargetMode="External"/><Relationship Id="rId7" Type="http://schemas.openxmlformats.org/officeDocument/2006/relationships/hyperlink" Target="https://pinshape.com/" TargetMode="External"/><Relationship Id="rId2" Type="http://schemas.openxmlformats.org/officeDocument/2006/relationships/hyperlink" Target="http://www.thingivers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lfinder.com/" TargetMode="External"/><Relationship Id="rId5" Type="http://schemas.openxmlformats.org/officeDocument/2006/relationships/hyperlink" Target="https://cults3d.com/" TargetMode="External"/><Relationship Id="rId10" Type="http://schemas.openxmlformats.org/officeDocument/2006/relationships/hyperlink" Target="http://www.yeggi.com/" TargetMode="External"/><Relationship Id="rId4" Type="http://schemas.openxmlformats.org/officeDocument/2006/relationships/hyperlink" Target="http://www.youmagine.com/" TargetMode="External"/><Relationship Id="rId9" Type="http://schemas.openxmlformats.org/officeDocument/2006/relationships/hyperlink" Target="http://www.cgtrader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printeros.com/" TargetMode="External"/><Relationship Id="rId3" Type="http://schemas.openxmlformats.org/officeDocument/2006/relationships/hyperlink" Target="http://www.simplify3d.com/" TargetMode="External"/><Relationship Id="rId7" Type="http://schemas.openxmlformats.org/officeDocument/2006/relationships/hyperlink" Target="http://www.astroprint.com/" TargetMode="External"/><Relationship Id="rId2" Type="http://schemas.openxmlformats.org/officeDocument/2006/relationships/hyperlink" Target="https://ultimaker.com/software/ultimaker-cu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ctoprint.org/" TargetMode="External"/><Relationship Id="rId5" Type="http://schemas.openxmlformats.org/officeDocument/2006/relationships/hyperlink" Target="https://slic3r.org/" TargetMode="External"/><Relationship Id="rId4" Type="http://schemas.openxmlformats.org/officeDocument/2006/relationships/hyperlink" Target="http://www.prusa3d.com/prusaslicer" TargetMode="External"/><Relationship Id="rId9" Type="http://schemas.openxmlformats.org/officeDocument/2006/relationships/hyperlink" Target="http://www.repetier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thingiverse.com/thing:618654/file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thing:689381/files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thing:10398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thingiverse.com/thing:324838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"/>
            <a:ext cx="8368937" cy="5579291"/>
          </a:xfrm>
          <a:prstGeom prst="rect">
            <a:avLst/>
          </a:prstGeom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992054" y="5412561"/>
            <a:ext cx="5913121" cy="1014548"/>
          </a:xfrm>
        </p:spPr>
        <p:txBody>
          <a:bodyPr>
            <a:normAutofit/>
          </a:bodyPr>
          <a:lstStyle/>
          <a:p>
            <a:r>
              <a:rPr lang="tr-TR" sz="36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YAZICILAR</a:t>
            </a:r>
            <a:endParaRPr lang="tr-TR" sz="36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76738" y="348343"/>
            <a:ext cx="8902095" cy="5251269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Seçici Lazer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Sinterleme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(SLS)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seçici olarak katı bir nesne oluşturmak için bir yapı alanındaki toz parçacıkları arasında füzyonu tetikleyen bir lazer kullanır.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Ancak bu teknolojilerin çoğu kullanılmaz çünkü çok karmaşık, pahalı ve özel tesisler gerektirir. Okul ortamında kullanım için en uygun olanı, aynı zamanda en popüler ve en uygun fiyatlı 3 Boyutlu Yazıcı Teknolojisi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Eriyik Yığma Modellemesidir (FDM).</a:t>
            </a:r>
            <a:endParaRPr lang="tr-T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48" y="1591186"/>
            <a:ext cx="6001296" cy="26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Eriyik Yığma Modellemesi (FDM)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8328" y="1385526"/>
            <a:ext cx="8596668" cy="4414383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Eriyik Yığma Modellemesi (FDM)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 adı verilen plastik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teli eriterek ve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ısıtılmış bir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nozülden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katman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katman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uygulayarak nesneler oluşturur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Genellikle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yazıcının yanlarında veya arkasında tutulan bir makara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üzerine sarılan filament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ekstrüderin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katı haldeki ısıtıcıya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doğru iten dişli mekanizması vasıtasıyla beslenir. Filament erime noktasına kadar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ısıtılır. </a:t>
            </a: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 erimiş filament,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nozülden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baskı yatağına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istenen geometride çıkarılır. Baskıdan sonra, nesne elle veya basit bir sıyırıcı ile çıkarılabilir. Gerekirse parçalar zımparalanarak, cilalanarak, boyanarak vb. işlenebilir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809" y="326541"/>
            <a:ext cx="3685482" cy="417770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77809" y="4586292"/>
            <a:ext cx="673172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tr-T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filament makarası; </a:t>
            </a:r>
          </a:p>
          <a:p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tr-T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filament; </a:t>
            </a:r>
          </a:p>
          <a:p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tr-T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besleyici; </a:t>
            </a:r>
          </a:p>
          <a:p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tr-T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ısıtıcı; </a:t>
            </a:r>
          </a:p>
          <a:p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tr-T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ağızlık; </a:t>
            </a:r>
          </a:p>
          <a:p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tr-T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baskılı nesne;</a:t>
            </a:r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tr-TR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tr-T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baskı yatağı</a:t>
            </a:r>
            <a:endParaRPr lang="tr-T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028" y="603135"/>
            <a:ext cx="4238726" cy="39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1243" y="199586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Baskı İş Akışı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43" y="859986"/>
            <a:ext cx="7329485" cy="329400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381243" y="4272677"/>
            <a:ext cx="83079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Yazdırılacak nesnenin 3 boyutlu modeli elde edilir.</a:t>
            </a:r>
          </a:p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Boyutlu model genellikle STL türü olan bir 3 boyutlu yazdırma dosyasına çevrilir.</a:t>
            </a:r>
          </a:p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tr-T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STL formatına dönüştürülen 3 boyutlu tasarım, kullanılacak olan 3 boyutlu yazıcı ile uyumlu, üretimi yapılacak modeli katmanlara ayırmaya ve baskı parametrelerinin düzenlenmesini sağlayan bir dilimleyici programa aktarılır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Katman dilimlerinin oluşturulmasıyla birlikte baskı hazırlanır.</a:t>
            </a:r>
          </a:p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Baskı süreci başlatılır.</a:t>
            </a:r>
          </a:p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Baskı tamamlanır, gerekirse parça bitirilir (temizlenir, cilalanır, boyanır, vb.).</a:t>
            </a:r>
          </a:p>
          <a:p>
            <a:endParaRPr lang="tr-T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7071" y="209006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Model Elde Etmek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0629" y="941389"/>
            <a:ext cx="8673110" cy="1348965"/>
          </a:xfrm>
        </p:spPr>
        <p:txBody>
          <a:bodyPr/>
          <a:lstStyle/>
          <a:p>
            <a:r>
              <a:rPr lang="tr-T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baskı, yazdırılacak nesnenin 3 boyutlu modeli ile başlar. Bu, bilgisayar modellemesi yoluyla, 3 boyutlu taramadan elde edilebilir veya bir 3 boyutlu model havuzundan indirilebilir.</a:t>
            </a:r>
          </a:p>
          <a:p>
            <a:r>
              <a:rPr lang="tr-T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Piyasada model </a:t>
            </a:r>
            <a:r>
              <a:rPr lang="tr-T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oluşturmaya imkan veren pek çok yazılım vardır ve bu yazılımlar karmaşıklıklarına göre ayrışmaktadır. </a:t>
            </a:r>
            <a:r>
              <a:rPr lang="tr-T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Aşağıda tabloda bazı örnekler verilmiştir.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60913"/>
              </p:ext>
            </p:extLst>
          </p:nvPr>
        </p:nvGraphicFramePr>
        <p:xfrm>
          <a:off x="372534" y="2290354"/>
          <a:ext cx="9145935" cy="3878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9269"/>
                <a:gridCol w="2369269"/>
                <a:gridCol w="2369269"/>
                <a:gridCol w="2038128"/>
              </a:tblGrid>
              <a:tr h="646290">
                <a:tc>
                  <a:txBody>
                    <a:bodyPr/>
                    <a:lstStyle/>
                    <a:p>
                      <a:r>
                        <a:rPr lang="tr-TR" sz="18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İsim</a:t>
                      </a:r>
                      <a:endParaRPr lang="tr-TR" sz="18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Link</a:t>
                      </a:r>
                      <a:endParaRPr lang="tr-TR" sz="18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Seviye</a:t>
                      </a:r>
                      <a:endParaRPr lang="tr-TR" sz="18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Ücretsiz/ Ücretli</a:t>
                      </a:r>
                      <a:endParaRPr lang="tr-TR" sz="18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143">
                <a:tc>
                  <a:txBody>
                    <a:bodyPr/>
                    <a:lstStyle/>
                    <a:p>
                      <a:r>
                        <a:rPr lang="tr-TR" sz="18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TinkerCAD</a:t>
                      </a:r>
                      <a:endParaRPr lang="tr-TR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u="sng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www.tinkercad.com/</a:t>
                      </a:r>
                      <a:r>
                        <a:rPr lang="tr-TR" sz="1300" u="sng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b="0" i="0" u="sng" strike="noStrike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390">
                <a:tc rowSpan="2">
                  <a:txBody>
                    <a:bodyPr/>
                    <a:lstStyle/>
                    <a:p>
                      <a:r>
                        <a:rPr lang="tr-TR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Blender</a:t>
                      </a:r>
                    </a:p>
                    <a:p>
                      <a:r>
                        <a:rPr lang="tr-TR" sz="18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FreeCAD</a:t>
                      </a:r>
                      <a:endParaRPr lang="tr-TR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www.blender.org/</a:t>
                      </a:r>
                      <a:r>
                        <a:rPr lang="tr-TR" sz="1300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 Düzey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98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www.freecadweb.org/</a:t>
                      </a:r>
                      <a:r>
                        <a:rPr lang="tr-TR" sz="1300" u="sng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tr-TR" sz="13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 Düzey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257">
                <a:tc rowSpan="3">
                  <a:txBody>
                    <a:bodyPr/>
                    <a:lstStyle/>
                    <a:p>
                      <a:r>
                        <a:rPr lang="tr-TR" sz="18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</a:t>
                      </a:r>
                      <a:r>
                        <a:rPr lang="tr-TR" sz="18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SCAD</a:t>
                      </a:r>
                      <a:endParaRPr lang="tr-TR" sz="18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8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Autodesk</a:t>
                      </a:r>
                      <a:endParaRPr lang="tr-TR" sz="18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8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</a:t>
                      </a:r>
                      <a:r>
                        <a:rPr lang="tr-TR" sz="18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360</a:t>
                      </a:r>
                    </a:p>
                    <a:p>
                      <a:r>
                        <a:rPr lang="tr-TR" sz="18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SolidWorks</a:t>
                      </a:r>
                      <a:endParaRPr lang="tr-TR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www.openscad.org/</a:t>
                      </a:r>
                      <a:r>
                        <a:rPr lang="tr-TR" sz="1300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</a:t>
                      </a:r>
                      <a:r>
                        <a:rPr lang="tr-TR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Düzey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5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www.autodesk.com/products/fusion-360</a:t>
                      </a:r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Sanayi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Ücretli*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25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www.3ds.com/</a:t>
                      </a:r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Sanayi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Ücretli*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593">
                <a:tc rowSpan="2">
                  <a:txBody>
                    <a:bodyPr/>
                    <a:lstStyle/>
                    <a:p>
                      <a:r>
                        <a:rPr lang="tr-TR" sz="18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Creo</a:t>
                      </a:r>
                      <a:endParaRPr lang="tr-TR" sz="18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8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SketchUp</a:t>
                      </a:r>
                      <a:endParaRPr lang="tr-TR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www.ptc.com/en/products/cad/creo</a:t>
                      </a:r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Sanayi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Ücretli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039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https://www.sketchup.com/</a:t>
                      </a:r>
                      <a:r>
                        <a:rPr lang="tr-TR" sz="1300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Ücretsiz/Ücretli</a:t>
                      </a:r>
                      <a:endParaRPr lang="tr-T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130629" y="6278881"/>
            <a:ext cx="76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0" i="0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*</a:t>
            </a:r>
            <a:r>
              <a:rPr lang="tr-TR" b="0" i="0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Öğrenciler ve eğitimciler üç yıllık ücretsiz bir </a:t>
            </a:r>
            <a:r>
              <a:rPr lang="tr-TR" b="0" i="0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Fusion</a:t>
            </a:r>
            <a:r>
              <a:rPr lang="tr-TR" b="0" i="0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360 lisansı için başvurabilir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929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89" y="109560"/>
            <a:ext cx="5615190" cy="315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75" y="3604935"/>
            <a:ext cx="5331851" cy="299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0" y="3604935"/>
            <a:ext cx="5667779" cy="296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62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1277" y="174172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1.1-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Model Havuzları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4488" y="834572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3 boyutlu model edinmenin en basit yolu, onu mevcut birçok çevrimiçi deponun birinden indirmektir. Bu modellerin çoğu ücretsizdir ve bazı depolar bazı modelleri özelleştirme olanağı sunar.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70813"/>
              </p:ext>
            </p:extLst>
          </p:nvPr>
        </p:nvGraphicFramePr>
        <p:xfrm>
          <a:off x="380445" y="2042540"/>
          <a:ext cx="8127999" cy="31140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09333"/>
                <a:gridCol w="2692713"/>
                <a:gridCol w="2725953"/>
              </a:tblGrid>
              <a:tr h="0">
                <a:tc>
                  <a:txBody>
                    <a:bodyPr/>
                    <a:lstStyle/>
                    <a:p>
                      <a:r>
                        <a:rPr lang="tr-TR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İsim</a:t>
                      </a:r>
                      <a:endParaRPr lang="tr-TR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Link</a:t>
                      </a:r>
                      <a:endParaRPr lang="tr-TR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Ücretsiz/Ücretli</a:t>
                      </a:r>
                      <a:endParaRPr lang="tr-TR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Thingiverse</a:t>
                      </a:r>
                      <a:endParaRPr lang="tr-T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MyMiniFactory</a:t>
                      </a:r>
                      <a:endParaRPr lang="tr-T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www.thingiverse.com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www.myminifactory.com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Ücretsiz,</a:t>
                      </a:r>
                      <a:r>
                        <a:rPr lang="tr-TR" sz="13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ücretli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YouMagine</a:t>
                      </a:r>
                      <a:endParaRPr lang="tr-T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Cults</a:t>
                      </a:r>
                      <a:endParaRPr lang="tr-T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www.youmagine.com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https://cults3d.com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Ücretsiz, ücretli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STL</a:t>
                      </a:r>
                      <a:r>
                        <a:rPr lang="tr-TR" sz="1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Finder</a:t>
                      </a:r>
                      <a:endParaRPr lang="tr-TR" sz="160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Pinshape</a:t>
                      </a:r>
                      <a:endParaRPr lang="tr-T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www.stlfinder.com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Ücretsiz, ücretli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https://pinshape.com/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Ücretsiz, ücretli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9560">
                <a:tc rowSpan="2"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SetkchFab</a:t>
                      </a:r>
                      <a:endParaRPr lang="tr-TR" sz="160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CGTrader</a:t>
                      </a:r>
                      <a:endParaRPr lang="tr-T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https://sketchfab.com/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956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www.cgtrader.com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Ücretsiz, ücretli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Yeggi</a:t>
                      </a:r>
                      <a:endParaRPr lang="tr-T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www.yeggi.com</a:t>
                      </a:r>
                      <a:r>
                        <a:rPr lang="tr-TR" sz="1300" u="sng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Ücretsiz,</a:t>
                      </a:r>
                      <a:r>
                        <a:rPr lang="tr-TR" sz="13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ücretli</a:t>
                      </a:r>
                      <a:endParaRPr lang="tr-TR" sz="1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9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6" y="308645"/>
            <a:ext cx="5075476" cy="44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25" y="1841076"/>
            <a:ext cx="4822624" cy="482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134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1905" y="209006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Yazdırma Dosyasına Dönüştürme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1905" y="1141686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Modelimizi oluşturduktan sonra dosyamızı 3 boyutlu baskıya özel formata çevirmemiz gerekmektedir. En yaygın 3 boyutlu yazıcı dosya formatları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STL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AMF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ve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3MF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’dir. </a:t>
            </a: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Ancak 3 boyutlu yazıcılarda en çok kullanılan format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STL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formatıdır. Okuldaki FDM uygulamaları için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STL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 pratik ve önerilen 3 boyutlu yazdırma dosyası türüdür.</a:t>
            </a: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STL dosyası, renk, doku veya diğer özelliklerin herhangi bir temsili olmadan yalnızca yüzey geometrisini tanımlayarak 3 boyutlu model hakkında bilgi depolar.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42" y="3625108"/>
            <a:ext cx="2320500" cy="2063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7" y="3625108"/>
            <a:ext cx="2284800" cy="208146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483289" y="6057204"/>
            <a:ext cx="3440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3D model ve STL gösterimi</a:t>
            </a:r>
            <a:endParaRPr lang="tr-T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0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3197" y="217714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 Baskı için Hazırlama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3197" y="1150394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modeli yazıcı için hazırlamak ve 3 boyutlu yazıcının nesneyi oluşturmak için ihtiyaç duyduğu tüm bilgileri taşıyan G dosyasını oluşturmaktır. Bu süreç birçok eylem içerir.</a:t>
            </a: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tr-TR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dosyasının kontrol edilmesi ve gerekirse onaylanması </a:t>
            </a:r>
          </a:p>
          <a:p>
            <a:pPr>
              <a:buFontTx/>
              <a:buChar char="-"/>
            </a:pPr>
            <a:r>
              <a:rPr lang="tr-TR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modelin baskı yatağına konumlandırılması ve yönlendirilmesi </a:t>
            </a:r>
          </a:p>
          <a:p>
            <a:pPr>
              <a:buFontTx/>
              <a:buChar char="-"/>
            </a:pPr>
            <a:r>
              <a:rPr lang="tr-TR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Malzeme, sıcaklıklar, soğutma, hızlar, katman kalınlığı vb. 3 boyutlu baskı parametrelerinin ayarlanması</a:t>
            </a:r>
          </a:p>
          <a:p>
            <a:pPr>
              <a:buFontTx/>
              <a:buChar char="-"/>
            </a:pPr>
            <a:r>
              <a:rPr lang="tr-TR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Gerekirse destek yapılar eklemek</a:t>
            </a:r>
          </a:p>
          <a:p>
            <a:pPr>
              <a:buFontTx/>
              <a:buChar char="-"/>
            </a:pPr>
            <a:r>
              <a:rPr lang="tr-TR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Dilimleme, yani modeli bir dizi ince katmana bölmek</a:t>
            </a:r>
          </a:p>
          <a:p>
            <a:pPr>
              <a:buFontTx/>
              <a:buChar char="-"/>
            </a:pPr>
            <a:r>
              <a:rPr lang="tr-TR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 kodu dosyasını oluşturmak</a:t>
            </a:r>
          </a:p>
          <a:p>
            <a:pPr>
              <a:buFontTx/>
              <a:buChar char="-"/>
            </a:pPr>
            <a:r>
              <a:rPr lang="tr-TR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G-kod dosyasını kaydetmek ve 3 boyutlu yazıcıya göndermek</a:t>
            </a:r>
            <a:endParaRPr lang="tr-TR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8545" y="467933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Baskı Nedir ?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7182" y="1310274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baskı, katmandan sonra malzeme katmanı eklenerek dijital bir dosyadan üç boyutlu nesneler oluşturulabilen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teknolojidir. </a:t>
            </a:r>
            <a:endParaRPr lang="tr-TR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genel ifadeyle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dijital ortamda tasarlanan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nesnenin katmanlı üretim tekniğiyle katı modele dönüştürülmesidir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221" y="2643952"/>
            <a:ext cx="3759926" cy="37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hazırlığı, 3 boyutlu baskı dilimleme yazılımı kullanarak yapılır.</a:t>
            </a:r>
            <a:br>
              <a:rPr lang="tr-T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tür pek çok yazılım mevcuttur ve bunların çoğu ücretsizdir.</a:t>
            </a:r>
            <a:endParaRPr lang="tr-T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082862"/>
              </p:ext>
            </p:extLst>
          </p:nvPr>
        </p:nvGraphicFramePr>
        <p:xfrm>
          <a:off x="511774" y="2125753"/>
          <a:ext cx="8762228" cy="312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0557"/>
                <a:gridCol w="2190557"/>
                <a:gridCol w="2190557"/>
                <a:gridCol w="2190557"/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İsim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Link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Kullanıcı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Ücretsiz/Ücretli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800">
                <a:tc rowSpan="3"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Ultimaker</a:t>
                      </a: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Cura</a:t>
                      </a:r>
                    </a:p>
                    <a:p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Simplify3D</a:t>
                      </a:r>
                    </a:p>
                    <a:p>
                      <a:r>
                        <a:rPr lang="tr-TR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PrusaSlicer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https://ultimaker.com/software/ultimaker-cura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Başlangıç, İleri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www.simplify3d.com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Başlangıç, İleri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Ücretli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www.prusa3d.com/prusaslicer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Başlangıç, İleri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800">
                <a:tc rowSpan="3"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Slic3r</a:t>
                      </a:r>
                    </a:p>
                    <a:p>
                      <a:r>
                        <a:rPr lang="tr-T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OctoPrint</a:t>
                      </a:r>
                      <a:endParaRPr lang="tr-TR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AstroPrint</a:t>
                      </a:r>
                      <a:endParaRPr lang="tr-TR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https://slic3r.org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İleri,</a:t>
                      </a:r>
                      <a:r>
                        <a:rPr lang="tr-T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Profesyonel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https://octoprint.org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Orta, İleri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www.astroprint.com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Başlangıç, İleri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3DPrinterOS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www.3dprinteros.com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Başlangıç, İleri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Repetier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www.repetier.com</a:t>
                      </a:r>
                      <a:r>
                        <a:rPr lang="tr-TR" sz="13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3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Orta, İleri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Ücretsiz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6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8031" y="217714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Nesneyi 3 Boyutlu Yazdırma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8031" y="1011058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G-kodu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dosyası daha sonra, istenen 3D nesneyi üretmek için katman üzerine katman şeklinde ardışık malzeme katmanlarını yerleştiren bir 3D yazıcıyı besler.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81" y="2073184"/>
            <a:ext cx="65722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9951" y="200297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Parçayı Bitirmek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9951" y="976223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yazdırılan nesneler, baskı tamamlandıktan sonra bazı ek işlemler gerektirebilir. Bu işlemler şunlardır:</a:t>
            </a: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Bıçak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 pense gibi aletler kullanılarak destek yapılarının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çıkarılması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43" y="2693411"/>
            <a:ext cx="3901778" cy="345673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543874" y="6283626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Destek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yapılarının kaldırılması</a:t>
            </a:r>
          </a:p>
        </p:txBody>
      </p:sp>
    </p:spTree>
    <p:extLst>
      <p:ext uri="{BB962C8B-B14F-4D97-AF65-F5344CB8AC3E}">
        <p14:creationId xmlns:p14="http://schemas.microsoft.com/office/powerpoint/2010/main" val="33978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540" y="593046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Kenarların (parçanın tabanı etrafındaki tek katmanlı düz alan, bükülmeyi önlemek için kullanılır - aşağıdaki resme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bakın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bir kesici pense veya kesici ile çıkarılması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17" y="1560838"/>
            <a:ext cx="3712800" cy="347506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028920" y="5334391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Kenarların kaldırılması</a:t>
            </a:r>
          </a:p>
        </p:txBody>
      </p:sp>
    </p:spTree>
    <p:extLst>
      <p:ext uri="{BB962C8B-B14F-4D97-AF65-F5344CB8AC3E}">
        <p14:creationId xmlns:p14="http://schemas.microsoft.com/office/powerpoint/2010/main" val="22261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7700" y="784635"/>
            <a:ext cx="8596668" cy="4579846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Zımparalama veya taşlama yoluyla parçanın yüzeyinin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parlatılması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459270" y="4499661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Zımparalama ve Parlatma</a:t>
            </a:r>
            <a:endParaRPr lang="tr-T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00" y="1516890"/>
            <a:ext cx="8813074" cy="24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9619" y="584338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Katman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çizgilerini eritmek ve 3 boyutlu yazdırılan nesnelere parlak bir görünüm vermek için buharla veya kimyasal düzeltme. Aseton genellikle PLA ve ABS ile basılmış nesneler için kullanılır.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049" y="1680754"/>
            <a:ext cx="6395072" cy="424289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238049" y="6110292"/>
            <a:ext cx="6946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Buhar yumuşatmadan önce ve sonra 3D yazdırılmış bir nesne.</a:t>
            </a:r>
          </a:p>
        </p:txBody>
      </p:sp>
    </p:spTree>
    <p:extLst>
      <p:ext uri="{BB962C8B-B14F-4D97-AF65-F5344CB8AC3E}">
        <p14:creationId xmlns:p14="http://schemas.microsoft.com/office/powerpoint/2010/main" val="35663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4157" y="532086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Fırça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pistole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boyama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96" y="1123406"/>
            <a:ext cx="5847294" cy="480653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463382" y="6151930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FDM parka boyama</a:t>
            </a:r>
          </a:p>
        </p:txBody>
      </p:sp>
    </p:spTree>
    <p:extLst>
      <p:ext uri="{BB962C8B-B14F-4D97-AF65-F5344CB8AC3E}">
        <p14:creationId xmlns:p14="http://schemas.microsoft.com/office/powerpoint/2010/main" val="367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2203" y="575629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Epoksi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metal vb. ile kaplama.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91" y="1372548"/>
            <a:ext cx="3570000" cy="228693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404497" y="4087069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Altın kaplama 3 boyutlu baskılı parça.</a:t>
            </a:r>
          </a:p>
        </p:txBody>
      </p:sp>
    </p:spTree>
    <p:extLst>
      <p:ext uri="{BB962C8B-B14F-4D97-AF65-F5344CB8AC3E}">
        <p14:creationId xmlns:p14="http://schemas.microsoft.com/office/powerpoint/2010/main" val="13685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1120" y="403538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Yazıcılarda Kullanılan </a:t>
            </a:r>
            <a:r>
              <a:rPr lang="tr-TR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Hammadeler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3092" y="1323463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yazıcılar hammaddeyi eriterek katmanları üst üste yığarak,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katmanlı imalat (</a:t>
            </a:r>
            <a:r>
              <a:rPr lang="tr-TR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teknolojisinden faydalanıp 3 boyutlu gerçek bir nesne oluşturuyor. Bu işlemde kullanılan hammaddelere Filaman (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denilmektedir.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69" y="2689435"/>
            <a:ext cx="6313645" cy="35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5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2940" y="416416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28850" y="1297705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 (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Polilaktik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Asit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mısır nişastası bazlı bir çeşit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bioplastiktir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Günümüzde sıkça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tercih edilmesinin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sebebi sağlığa herhangi bir zararının bulunmamasıdır. Geri dönüşümle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gübre olarak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kullanılabilmektedir.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İdeal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işleme sıcaklığı olarak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180-200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̊C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arası tavsiye edilmektedir.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malzeme kullandığınız zaman eflatundan deniz mavisine kadar geniş bir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renk seçeneğiniz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bulunmaktadır.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89" y="3348509"/>
            <a:ext cx="5659475" cy="288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4018998" y="6488668"/>
            <a:ext cx="1569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 ürünler</a:t>
            </a:r>
            <a:endParaRPr lang="tr-T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48545" y="377780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Yazıcıların Tarihçesi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4456" y="1284826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 boyutlu yazıcının başlangıcı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’lerin sonlarında olsa da ilk defa bir katı maddenin yazdırılma işlemi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yılında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Hideo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KODAMA tarafından yapılmıştır.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.’un kurucusu Charles HULL tarafından ilk üç boyutlu yazıcı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yılında üretilmiştir. O yıllardaki teknolojiyle üç boyutlu yazıcılar boyutsal anlamda çok büyük ve maliyetlerinin yüksek olması nedeniyle ağırlıklı olarak prototip üretiminde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kullanılmıştır.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65" y="3196417"/>
            <a:ext cx="3951287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4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77334" y="287628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4759" y="1104522"/>
            <a:ext cx="8596668" cy="4227331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 (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Akrilonitril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bütadien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stiren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petrol bazlı bir plastiktir. Isıtmalı platforma ihtiyaç duyan ABS baskı oldukça sağlamdır.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ABS’nin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baskı sıcaklığı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250-260 ̊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olup mat bir görünüme sahiptir. PLA gibi sıkça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kullanılmaktadır.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48" y="2605991"/>
            <a:ext cx="5789612" cy="337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2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1577" y="326264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PVA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9002" y="1207552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Baskı esnasında havada basılamayan nesneler için destek denilen yapılar oluşturulmaktadır.</a:t>
            </a:r>
          </a:p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PVA (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Polivinil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Alkol)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sıvıda çözünme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özelliğiyle günümüzde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mevcut olan en iyi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destek materyallerinden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biridir. Sıcak veya soğuk suya atılıp çözünerek parçanızın desteklerden kurtulmasına yardımcı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olur.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8" y="2853699"/>
            <a:ext cx="666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6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1576" y="261871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AHŞAP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4759" y="1104522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Gerçek bir ahşap görünümü ve kokusu katmak için ahşap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iyi bir seçimdir. Diğer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termoplastik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filamentler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(ABS, PLA) gibi ahşap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benzer bir baskı sürecinden geçer.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Gerekli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işleme ısısı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175-250 ̊C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arasında değişir ve baskı hızı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mm/s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’dir.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71" y="2627290"/>
            <a:ext cx="4076162" cy="40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5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1576" y="184597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NAYLON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70518" y="1027248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Naylon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oldukça dayanıklı ve güçlü yapısıyla daha çok medikal alanda sıkça kullanılır.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 kullanılan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filamentlere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Nylon618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Nylon615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örnek verilebilir.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40" y="2324809"/>
            <a:ext cx="5785319" cy="3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10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1576" y="339143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PET-PETG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6274" y="1207552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kristalimsi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renksiz bir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hammaddedir. Isıtıldığında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soğutulduğunda saydamlığı değişir.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PETG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gibi modifikasyona uğramış versiyonu da mevcuttur. Baskı işlem sıcaklığı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160-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 ̊C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önerilmektedir.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35" y="2655125"/>
            <a:ext cx="6262911" cy="328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1577" y="390659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Sıvı Reçine (</a:t>
            </a:r>
            <a:r>
              <a:rPr lang="tr-TR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Resine</a:t>
            </a: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4760" y="1156037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Özellikle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Stereolithography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(SLA)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 verilen bir 3D baskı tekniğinde sıvı reçineler, kullanılmaktadır.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Ayrıntı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konusunda üst düzey bir kalite sunmasına rağmen maliyeti yüksektir.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Sıvı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reçine kuyumculuk, mimarlık ve dişçilik sektörlerinde sıkça kullanılmaktadır.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15" y="2902743"/>
            <a:ext cx="5890497" cy="346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6077" y="261257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Baskı Uygulamaları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6077" y="1089435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baskının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eğitimden sanayiye kadar çeşitli sektörlerde ve prototiplerden yedek parça yönetimine kadar pek çok alanda birçok uygulaması vardır.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FDM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teknolojisi, hobi kullanımı ve eğitim için favori olmakla birlikte bazı profesyonel alanlarda da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kullanılmaktadır.</a:t>
            </a: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6" y="2638697"/>
            <a:ext cx="6418419" cy="38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07368" y="418012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7368" y="1394235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 uygulamalar şunlardır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Eğitimcilere 3 boyutlu yazdırma hakkında bilgi verme. </a:t>
            </a:r>
          </a:p>
          <a:p>
            <a:pPr>
              <a:buFontTx/>
              <a:buChar char="-"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Öğrencilere 3 boyutlu baskıyı öğretmek ve 3 boyutlu baskı becerilerini geliştirmek.</a:t>
            </a:r>
          </a:p>
          <a:p>
            <a:pPr>
              <a:buFontTx/>
              <a:buChar char="-"/>
            </a:pPr>
            <a:endParaRPr lang="tr-T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41" y="2715035"/>
            <a:ext cx="4978522" cy="38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7036" y="418874"/>
            <a:ext cx="8596668" cy="3880773"/>
          </a:xfrm>
        </p:spPr>
        <p:txBody>
          <a:bodyPr/>
          <a:lstStyle/>
          <a:p>
            <a:pPr>
              <a:buFontTx/>
              <a:buChar char="-"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Öğretim sırasında 3 boyutlu baskıyı bir destek teknolojisi olarak kullanma.</a:t>
            </a:r>
          </a:p>
          <a:p>
            <a:pPr>
              <a:buFontTx/>
              <a:buChar char="-"/>
            </a:pP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Öğrenmeye yardımcı olan eserler üretmek için 3 boyutlu yazıcıyı kullanma.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baskılı eserler şu anda </a:t>
            </a:r>
            <a:r>
              <a:rPr lang="tr-T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kimya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 bilimleri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zooloji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diğer birçok alanda öğretimi desteklemek için kullanılmaktadır.</a:t>
            </a:r>
            <a:endParaRPr lang="tr-TR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7" y="2218763"/>
            <a:ext cx="9049496" cy="269769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2624783" y="5160220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 öğretimi için 3 boyutlu yazdırılmış eserler</a:t>
            </a:r>
          </a:p>
        </p:txBody>
      </p:sp>
    </p:spTree>
    <p:extLst>
      <p:ext uri="{BB962C8B-B14F-4D97-AF65-F5344CB8AC3E}">
        <p14:creationId xmlns:p14="http://schemas.microsoft.com/office/powerpoint/2010/main" val="32838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8336" y="627471"/>
            <a:ext cx="5807872" cy="388143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570087" y="4803168"/>
            <a:ext cx="4346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 öğretimi için 3D yazdırılmış eserler</a:t>
            </a:r>
          </a:p>
        </p:txBody>
      </p:sp>
    </p:spTree>
    <p:extLst>
      <p:ext uri="{BB962C8B-B14F-4D97-AF65-F5344CB8AC3E}">
        <p14:creationId xmlns:p14="http://schemas.microsoft.com/office/powerpoint/2010/main" val="20345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4455" y="628003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yılında ilk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renkli baskıları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üreten yazıcılar için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Selective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Sintering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(SLS)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Fused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(FDM)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teknolojileri keşfedilmiştir.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boyutlu yazıcıların pazara girmesi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yılında gerçekleşti.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4" y="1887581"/>
            <a:ext cx="428625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18" y="3416343"/>
            <a:ext cx="4583159" cy="22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8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77334" y="377781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Prototipleme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Üretim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83396" y="1220431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yazıcı'nın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esnekliği ve çok yönlülüğü, onu küçük ölçekli üretim ve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prototipleme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için ideal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hale getirir.</a:t>
            </a:r>
          </a:p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eleneksel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üretime özgü kalıpların, aparatların veya diğer özel aletlerin başlangıç maliyetini gerektirmediğinden,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prototipleri, benzersiz parçaların veya küçük partilerin üretimi için çok uygundur.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Otomotiv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tıbbi ekipman ve havacılık gibi endüstriler, hem prototip oluşturma hem de işlevsel parça üretimi için kapsamlı bir şekilde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kullanmaktadır.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32" y="3470675"/>
            <a:ext cx="6770821" cy="293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523550" y="6406413"/>
            <a:ext cx="5628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tarafından oluşturulan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 ve parçalar</a:t>
            </a:r>
            <a:endParaRPr lang="tr-T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64456" y="377780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0365" y="1117401"/>
            <a:ext cx="8596668" cy="3880773"/>
          </a:xfrm>
        </p:spPr>
        <p:txBody>
          <a:bodyPr/>
          <a:lstStyle/>
          <a:p>
            <a:r>
              <a:rPr lang="tr-TR" dirty="0"/>
              <a:t>Tıp, </a:t>
            </a:r>
            <a:r>
              <a:rPr lang="tr-TR" dirty="0" smtClean="0"/>
              <a:t>3 boyutlu </a:t>
            </a:r>
            <a:r>
              <a:rPr lang="tr-TR" dirty="0" err="1" smtClean="0"/>
              <a:t>yazıcı'dan</a:t>
            </a:r>
            <a:r>
              <a:rPr lang="tr-TR" dirty="0" smtClean="0"/>
              <a:t> </a:t>
            </a:r>
            <a:r>
              <a:rPr lang="tr-TR" dirty="0"/>
              <a:t>en çok yararlanan sektörlerden biridir. </a:t>
            </a:r>
            <a:endParaRPr lang="tr-TR" dirty="0" smtClean="0"/>
          </a:p>
          <a:p>
            <a:r>
              <a:rPr lang="tr-TR" dirty="0" smtClean="0"/>
              <a:t>Uygulamalar </a:t>
            </a:r>
            <a:r>
              <a:rPr lang="tr-TR" dirty="0"/>
              <a:t>arasında protez, ölçüye göre </a:t>
            </a:r>
            <a:r>
              <a:rPr lang="tr-TR" dirty="0" err="1"/>
              <a:t>implantlar</a:t>
            </a:r>
            <a:r>
              <a:rPr lang="tr-TR" dirty="0"/>
              <a:t>, </a:t>
            </a:r>
            <a:r>
              <a:rPr lang="tr-TR" dirty="0" err="1"/>
              <a:t>ortodontik</a:t>
            </a:r>
            <a:r>
              <a:rPr lang="tr-TR" dirty="0"/>
              <a:t> parçalar, kişiye özel ilaçlar veya </a:t>
            </a:r>
            <a:r>
              <a:rPr lang="tr-TR" dirty="0" err="1"/>
              <a:t>biyo</a:t>
            </a:r>
            <a:r>
              <a:rPr lang="tr-TR" dirty="0"/>
              <a:t>-baskılı organları </a:t>
            </a:r>
            <a:r>
              <a:rPr lang="tr-TR" dirty="0" smtClean="0"/>
              <a:t>sayabiliriz.</a:t>
            </a:r>
          </a:p>
          <a:p>
            <a:endParaRPr lang="tr-T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88" y="2434143"/>
            <a:ext cx="7107148" cy="370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7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4455" y="576487"/>
            <a:ext cx="8596668" cy="3880773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Doktorlar, tedaviyi planlamak ve ameliyatları görselleştirmek, planlamak ve uygulamak için hastaların vücut bölümlerinin veya organlarının 3 boyutlu yazdırılmış modellerini kullanmaktadır.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Günümüzde 3 boyutlu yazıcı,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protez eller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yapay kalça eklemleri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diş kronları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köprüler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gibi tıbbi cihazların üretiminde rutin olarak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kullanılmaktadır.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" y="2720324"/>
            <a:ext cx="8913343" cy="264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1576" y="274749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İnşaat </a:t>
            </a: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Mimarlık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3243" y="1001490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yazıcı,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mimarlara büyük yaratıcı fırsatlar sunar ve mimarî model yapma şeklini tamamen değiştirir.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yazdırılan modeller, geleneksel modellere göre çok daha az emek gerektirir ve daha az zaman alır, bu da ucuz değişikliklere ve yinelemelere olanak sağlar.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18" y="2439944"/>
            <a:ext cx="7648711" cy="28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717241" y="5588289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 yapılmış mimari model</a:t>
            </a:r>
          </a:p>
        </p:txBody>
      </p:sp>
    </p:spTree>
    <p:extLst>
      <p:ext uri="{BB962C8B-B14F-4D97-AF65-F5344CB8AC3E}">
        <p14:creationId xmlns:p14="http://schemas.microsoft.com/office/powerpoint/2010/main" val="35788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576" y="383304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ayrıca çeşitli bina ve köprülerin inşası için kullanılmaktadır.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durumlarda,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yazıcılar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beton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köpük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polimerler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gibi malzemeler kullanmaktadırlar.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avantajlar,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tasarım evrimi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hızlı inşaat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düşük işçilik maliyetleri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az atık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ile ilgilidir.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3" y="2191307"/>
            <a:ext cx="7188959" cy="412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3002498" y="6345215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basılmış bir bina </a:t>
            </a:r>
          </a:p>
        </p:txBody>
      </p:sp>
    </p:spTree>
    <p:extLst>
      <p:ext uri="{BB962C8B-B14F-4D97-AF65-F5344CB8AC3E}">
        <p14:creationId xmlns:p14="http://schemas.microsoft.com/office/powerpoint/2010/main" val="8781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64455" y="287628"/>
            <a:ext cx="8596668" cy="1320800"/>
          </a:xfrm>
        </p:spPr>
        <p:txBody>
          <a:bodyPr>
            <a:normAutofit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Sanat, Mücevher </a:t>
            </a: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</a:t>
            </a:r>
            <a:endParaRPr lang="tr-TR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3244" y="1014370"/>
            <a:ext cx="8596668" cy="5618250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Karmaşık şekiller ve geometriler yaratma kabiliyeti nedeniyle, 3 boyutlu yazıcı büyük yaratıcılık özgürlüğü sağlar. </a:t>
            </a: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Tasarımcılar, kuyumcular ve sanatçılar tarafından giderek daha fazla benimsenmektedir. </a:t>
            </a: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sayesinde çeşitli tasarımları kolayca denemek ve geleneksel yöntemlerden çok daha ucuza özgün, ve kişiye özel parçalar üretmek mümkündür. </a:t>
            </a:r>
            <a:endParaRPr lang="tr-TR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Mükemmel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nesneler elde etmek için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seramik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altın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platin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gibi malzemeler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 basılabilir.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0" y="2427982"/>
            <a:ext cx="8919313" cy="15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3808293" y="3942807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basılmış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bilezik</a:t>
            </a:r>
          </a:p>
        </p:txBody>
      </p:sp>
    </p:spTree>
    <p:extLst>
      <p:ext uri="{BB962C8B-B14F-4D97-AF65-F5344CB8AC3E}">
        <p14:creationId xmlns:p14="http://schemas.microsoft.com/office/powerpoint/2010/main" val="40857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65" y="0"/>
            <a:ext cx="6863935" cy="38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5203"/>
            <a:ext cx="5357613" cy="406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7805354" y="3960646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baskılı moda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366588" y="6335264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baskılı 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takılar</a:t>
            </a:r>
            <a:endParaRPr lang="tr-T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77334" y="352022"/>
            <a:ext cx="8596668" cy="5868474"/>
          </a:xfrm>
        </p:spPr>
        <p:txBody>
          <a:bodyPr>
            <a:normAutofit fontScale="90000"/>
          </a:bodyPr>
          <a:lstStyle/>
          <a:p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Örnek Uygulamalar</a:t>
            </a:r>
            <a:b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tr-TR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tr-TR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tr-TR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www.thingiverse.com/thing:618654/files</a:t>
            </a:r>
            <a:r>
              <a:rPr lang="tr-TR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23" y="1297167"/>
            <a:ext cx="5172097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5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4" y="547070"/>
            <a:ext cx="6523808" cy="487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682578" y="5782614"/>
            <a:ext cx="723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www.thingiverse.com/thing:689381/files</a:t>
            </a:r>
            <a:r>
              <a:rPr lang="tr-TR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40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5" y="463639"/>
            <a:ext cx="6161816" cy="463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669701" y="5331854"/>
            <a:ext cx="6864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tr-TR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www.thingiverse.com/thing:10398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4455" y="1503767"/>
            <a:ext cx="8596668" cy="3880773"/>
          </a:xfrm>
        </p:spPr>
        <p:txBody>
          <a:bodyPr/>
          <a:lstStyle/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 boyutlu yazıcıların pazara girmesi </a:t>
            </a:r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yılında gerçekleşti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İlk 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yüksek çözünürlüğe sahip ürünler 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üreten üç 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boyutlu yazıcıyı </a:t>
            </a:r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yılında 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Corporation 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tasarladı. </a:t>
            </a:r>
            <a:endParaRPr lang="tr-T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yüzyılda 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teknolojinin gelişmesiyle üretim maliyetlerinin 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düşmesi nedeniyle 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yaygın bir pazar haline geldi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yılında</a:t>
            </a:r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Regrap</a:t>
            </a:r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adıyla ilk açık kaynak 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kodlarına sahip 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yazıcılar piyasaya çıktı. Açık kodlar ile üç boyutlu yazıcılar gelişmeye 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başladı</a:t>
            </a: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 girişimin amacı maliyeti azaltarak kullanımı </a:t>
            </a:r>
            <a:r>
              <a:rPr lang="tr-T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yaygınlaştırmaktı.</a:t>
            </a:r>
          </a:p>
          <a:p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4761" y="5074277"/>
            <a:ext cx="8596668" cy="51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tr-T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tr-TR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www.thingiverse.com/thing:3248380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1" y="431682"/>
            <a:ext cx="5826192" cy="435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5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1576" y="455053"/>
            <a:ext cx="8596668" cy="1320800"/>
          </a:xfrm>
        </p:spPr>
        <p:txBody>
          <a:bodyPr/>
          <a:lstStyle/>
          <a:p>
            <a:r>
              <a:rPr lang="tr-TR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Boyutlu Yazıcı </a:t>
            </a:r>
            <a:r>
              <a:rPr lang="tr-TR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Tipleri </a:t>
            </a:r>
            <a:r>
              <a:rPr lang="tr-TR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Nelerdir?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9154" y="1490888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Delta Tipi,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dikey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eksenindeki hareketi sağlamak için üç yerden birer step motor ile tahrik edilmektedir.</a:t>
            </a: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Bunun sebebi delta yazıcıların üçgen biçiminde olan şekillerinden kaynaklanmaktadır.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74" y="2703958"/>
            <a:ext cx="3997839" cy="399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35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576" y="666639"/>
            <a:ext cx="8596668" cy="3880773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Kartezyen Tipi,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 yazıcıların iskeletleri çelik çubuklardan veya profillerden oluşmaktadır.</a:t>
            </a:r>
          </a:p>
          <a:p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ve Y eksenindeki hareketler eksantrik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triger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kayışı tarafından sağlanır. Z eksenindeki hareket vidalı miller kullanılarak iki adet step motor sayesinde sağlanır.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03" y="2333915"/>
            <a:ext cx="3758305" cy="415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0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460577"/>
            <a:ext cx="8596668" cy="3880773"/>
          </a:xfrm>
        </p:spPr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tr-T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XY Tipi,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burada ergitmenin yapıldığı kafa XY koordinat sistemine bağlanmıştır. Z ekseni hareketi tablaya verilmiştir.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11" y="1582045"/>
            <a:ext cx="638175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57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3309" y="619092"/>
            <a:ext cx="8596668" cy="3880773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Stereolitografi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(SLA)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Dijital Işık İşleme (DLP) 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 verilen teknolojiler, bir ışık kaynağı (bir lazer veya projektör) kullanarak bir sıvı </a:t>
            </a: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fotopolimer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reçineyi seçici olarak sertleştirerek nesneler 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yaratır.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96" y="1735231"/>
            <a:ext cx="7118493" cy="34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404</TotalTime>
  <Words>2078</Words>
  <Application>Microsoft Office PowerPoint</Application>
  <PresentationFormat>Geniş ekran</PresentationFormat>
  <Paragraphs>284</Paragraphs>
  <Slides>50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6" baseType="lpstr">
      <vt:lpstr>Arial</vt:lpstr>
      <vt:lpstr>Calibri</vt:lpstr>
      <vt:lpstr>Times New Roman</vt:lpstr>
      <vt:lpstr>Trebuchet MS</vt:lpstr>
      <vt:lpstr>Wingdings 3</vt:lpstr>
      <vt:lpstr>Kristal</vt:lpstr>
      <vt:lpstr>PowerPoint Sunusu</vt:lpstr>
      <vt:lpstr>3 Boyutlu Baskı Nedir ?</vt:lpstr>
      <vt:lpstr>3 Boyutlu Yazıcıların Tarihçesi</vt:lpstr>
      <vt:lpstr>PowerPoint Sunusu</vt:lpstr>
      <vt:lpstr>PowerPoint Sunusu</vt:lpstr>
      <vt:lpstr>3 Boyutlu Yazıcı Tipleri Nelerdir?</vt:lpstr>
      <vt:lpstr>PowerPoint Sunusu</vt:lpstr>
      <vt:lpstr>PowerPoint Sunusu</vt:lpstr>
      <vt:lpstr>PowerPoint Sunusu</vt:lpstr>
      <vt:lpstr>PowerPoint Sunusu</vt:lpstr>
      <vt:lpstr>Eriyik Yığma Modellemesi (FDM)</vt:lpstr>
      <vt:lpstr>PowerPoint Sunusu</vt:lpstr>
      <vt:lpstr>3 Boyutlu Baskı İş Akışı</vt:lpstr>
      <vt:lpstr>1- 3 Boyutlu Model Elde Etmek</vt:lpstr>
      <vt:lpstr>PowerPoint Sunusu</vt:lpstr>
      <vt:lpstr>1.1- 3 Boyutlu Model Havuzları</vt:lpstr>
      <vt:lpstr>PowerPoint Sunusu</vt:lpstr>
      <vt:lpstr>2- 3 Boyutlu Yazdırma Dosyasına Dönüştürme</vt:lpstr>
      <vt:lpstr>3- Modeli Baskı için Hazırlama</vt:lpstr>
      <vt:lpstr>Model hazırlığı, 3 boyutlu baskı dilimleme yazılımı kullanarak yapılır. Bu tür pek çok yazılım mevcuttur ve bunların çoğu ücretsizdir.</vt:lpstr>
      <vt:lpstr>4- Nesneyi 3 Boyutlu Yazdırma</vt:lpstr>
      <vt:lpstr>5- Parçayı Bitirmek</vt:lpstr>
      <vt:lpstr>PowerPoint Sunusu</vt:lpstr>
      <vt:lpstr>PowerPoint Sunusu</vt:lpstr>
      <vt:lpstr>PowerPoint Sunusu</vt:lpstr>
      <vt:lpstr>PowerPoint Sunusu</vt:lpstr>
      <vt:lpstr>PowerPoint Sunusu</vt:lpstr>
      <vt:lpstr>3 Boyutlu Yazıcılarda Kullanılan Hammadeler</vt:lpstr>
      <vt:lpstr>PLA</vt:lpstr>
      <vt:lpstr>ABS</vt:lpstr>
      <vt:lpstr>PVA</vt:lpstr>
      <vt:lpstr>AHŞAP</vt:lpstr>
      <vt:lpstr>NAYLON</vt:lpstr>
      <vt:lpstr>PET-PETG</vt:lpstr>
      <vt:lpstr>Sıvı Reçine (Resine)</vt:lpstr>
      <vt:lpstr>3 Boyutlu Baskı Uygulamaları</vt:lpstr>
      <vt:lpstr>Eğitim</vt:lpstr>
      <vt:lpstr>PowerPoint Sunusu</vt:lpstr>
      <vt:lpstr>PowerPoint Sunusu</vt:lpstr>
      <vt:lpstr>Prototipleme ve Üretim</vt:lpstr>
      <vt:lpstr>TIP</vt:lpstr>
      <vt:lpstr>PowerPoint Sunusu</vt:lpstr>
      <vt:lpstr> İnşaat ve Mimarlık</vt:lpstr>
      <vt:lpstr>PowerPoint Sunusu</vt:lpstr>
      <vt:lpstr>Sanat, Mücevher ve Moda</vt:lpstr>
      <vt:lpstr>PowerPoint Sunusu</vt:lpstr>
      <vt:lpstr>Örnek Uygulamalar            Link: https://www.thingiverse.com/thing:618654/files </vt:lpstr>
      <vt:lpstr>PowerPoint Sunusu</vt:lpstr>
      <vt:lpstr>PowerPoint Sunusu</vt:lpstr>
      <vt:lpstr>PowerPoint Sunusu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Said</dc:creator>
  <cp:lastModifiedBy>Microsoft hesabı</cp:lastModifiedBy>
  <cp:revision>42</cp:revision>
  <dcterms:created xsi:type="dcterms:W3CDTF">2022-09-26T09:21:52Z</dcterms:created>
  <dcterms:modified xsi:type="dcterms:W3CDTF">2022-10-08T15:09:17Z</dcterms:modified>
</cp:coreProperties>
</file>